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6" r:id="rId4"/>
    <p:sldMasterId id="2147483687" r:id="rId5"/>
    <p:sldMasterId id="214748368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y="5143500" cx="9144000"/>
  <p:notesSz cx="6858000" cy="9144000"/>
  <p:embeddedFontLst>
    <p:embeddedFont>
      <p:font typeface="Raleway"/>
      <p:regular r:id="rId21"/>
      <p:bold r:id="rId22"/>
      <p:italic r:id="rId23"/>
      <p:boldItalic r:id="rId24"/>
    </p:embeddedFont>
    <p:embeddedFont>
      <p:font typeface="Proxima Nova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  <p:embeddedFont>
      <p:font typeface="Century Schoolbook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font" Target="fonts/Raleway-bold.fntdata"/><Relationship Id="rId21" Type="http://schemas.openxmlformats.org/officeDocument/2006/relationships/font" Target="fonts/Raleway-regular.fntdata"/><Relationship Id="rId24" Type="http://schemas.openxmlformats.org/officeDocument/2006/relationships/font" Target="fonts/Raleway-boldItalic.fntdata"/><Relationship Id="rId23" Type="http://schemas.openxmlformats.org/officeDocument/2006/relationships/font" Target="fonts/Raleway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font" Target="fonts/ProximaNova-bold.fntdata"/><Relationship Id="rId25" Type="http://schemas.openxmlformats.org/officeDocument/2006/relationships/font" Target="fonts/ProximaNova-regular.fntdata"/><Relationship Id="rId28" Type="http://schemas.openxmlformats.org/officeDocument/2006/relationships/font" Target="fonts/ProximaNova-boldItalic.fntdata"/><Relationship Id="rId27" Type="http://schemas.openxmlformats.org/officeDocument/2006/relationships/font" Target="fonts/ProximaNova-italic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font" Target="fonts/Lato-regular.fnt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4.xml"/><Relationship Id="rId33" Type="http://schemas.openxmlformats.org/officeDocument/2006/relationships/font" Target="fonts/CenturySchoolbook-regular.fntdata"/><Relationship Id="rId10" Type="http://schemas.openxmlformats.org/officeDocument/2006/relationships/slide" Target="slides/slide3.xml"/><Relationship Id="rId32" Type="http://schemas.openxmlformats.org/officeDocument/2006/relationships/font" Target="fonts/Lato-boldItalic.fntdata"/><Relationship Id="rId13" Type="http://schemas.openxmlformats.org/officeDocument/2006/relationships/slide" Target="slides/slide6.xml"/><Relationship Id="rId35" Type="http://schemas.openxmlformats.org/officeDocument/2006/relationships/font" Target="fonts/CenturySchoolbook-italic.fntdata"/><Relationship Id="rId12" Type="http://schemas.openxmlformats.org/officeDocument/2006/relationships/slide" Target="slides/slide5.xml"/><Relationship Id="rId34" Type="http://schemas.openxmlformats.org/officeDocument/2006/relationships/font" Target="fonts/CenturySchoolbook-bold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36" Type="http://schemas.openxmlformats.org/officeDocument/2006/relationships/font" Target="fonts/CenturySchoolbook-boldItalic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5" name="Google Shape;3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7" name="Google Shape;36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7" name="Google Shape;37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b="1" sz="1200">
              <a:solidFill>
                <a:srgbClr val="1A1A1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4" name="Google Shape;33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2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7" name="Google Shape;77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" name="Google Shape;79;p12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ve İçerik" type="obj">
  <p:cSld name="OBJEC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/>
          <p:nvPr>
            <p:ph type="title"/>
          </p:nvPr>
        </p:nvSpPr>
        <p:spPr>
          <a:xfrm>
            <a:off x="946404" y="274320"/>
            <a:ext cx="726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" type="body"/>
          </p:nvPr>
        </p:nvSpPr>
        <p:spPr>
          <a:xfrm>
            <a:off x="946404" y="1371600"/>
            <a:ext cx="6446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algn="l">
              <a:lnSpc>
                <a:spcPct val="95000"/>
              </a:lnSpc>
              <a:spcBef>
                <a:spcPts val="1100"/>
              </a:spcBef>
              <a:spcAft>
                <a:spcPts val="0"/>
              </a:spcAft>
              <a:buSzPts val="11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2pPr>
            <a:lvl3pPr indent="-317500" lvl="2" marL="1371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3pPr>
            <a:lvl4pPr indent="-317500" lvl="3" marL="18288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5pPr>
            <a:lvl6pPr indent="-317500" lvl="5" marL="2743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6pPr>
            <a:lvl7pPr indent="-317500" lvl="6" marL="3200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8pPr>
            <a:lvl9pPr indent="-317500" lvl="8" marL="4114800" algn="l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SzPts val="1400"/>
              <a:buChar char="●"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0" type="dt"/>
          </p:nvPr>
        </p:nvSpPr>
        <p:spPr>
          <a:xfrm rot="-5400000">
            <a:off x="8098259" y="748949"/>
            <a:ext cx="1428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11" type="ftr"/>
          </p:nvPr>
        </p:nvSpPr>
        <p:spPr>
          <a:xfrm rot="-5400000">
            <a:off x="7469609" y="3034950"/>
            <a:ext cx="2685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8469630" y="4629150"/>
            <a:ext cx="685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3445" y="1048697"/>
            <a:ext cx="598170" cy="563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ection Slide (No Image)">
  <p:cSld name="2_Section Slide (No Image)"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478" y="4252504"/>
            <a:ext cx="9155200" cy="89100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>
            <p:ph type="title"/>
          </p:nvPr>
        </p:nvSpPr>
        <p:spPr>
          <a:xfrm>
            <a:off x="432000" y="468175"/>
            <a:ext cx="8280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BD22"/>
              </a:buClr>
              <a:buSzPts val="3000"/>
              <a:buFont typeface="Arial"/>
              <a:buNone/>
              <a:defRPr b="0" i="0" sz="3000" u="none" cap="none" strike="noStrike">
                <a:solidFill>
                  <a:srgbClr val="76BD2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432000" y="1264004"/>
            <a:ext cx="3903900" cy="27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576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2160"/>
              <a:buFont typeface="Arial"/>
              <a:buChar char="•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Noto Sans Symbols"/>
              <a:buChar char="∙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3" name="Google Shape;9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7723" y="4669844"/>
            <a:ext cx="1805446" cy="160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" y="747961"/>
            <a:ext cx="6588256" cy="265361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4808220" y="1264004"/>
            <a:ext cx="3903900" cy="27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576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2160"/>
              <a:buFont typeface="Arial"/>
              <a:buChar char="•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Noto Sans Symbols"/>
              <a:buChar char="∙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5" name="Google Shape;105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8" name="Google Shape;108;p18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" name="Google Shape;109;p18"/>
          <p:cNvSpPr txBox="1"/>
          <p:nvPr>
            <p:ph type="ctrTitle"/>
          </p:nvPr>
        </p:nvSpPr>
        <p:spPr>
          <a:xfrm>
            <a:off x="510450" y="1257300"/>
            <a:ext cx="8123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8"/>
          <p:cNvSpPr txBox="1"/>
          <p:nvPr>
            <p:ph idx="1" type="subTitle"/>
          </p:nvPr>
        </p:nvSpPr>
        <p:spPr>
          <a:xfrm>
            <a:off x="510450" y="3182313"/>
            <a:ext cx="8123100" cy="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1" name="Google Shape;111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Google Shape;113;p19"/>
          <p:cNvCxnSpPr/>
          <p:nvPr/>
        </p:nvCxnSpPr>
        <p:spPr>
          <a:xfrm>
            <a:off x="0" y="2998150"/>
            <a:ext cx="91440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9"/>
          <p:cNvSpPr txBox="1"/>
          <p:nvPr>
            <p:ph type="title"/>
          </p:nvPr>
        </p:nvSpPr>
        <p:spPr>
          <a:xfrm>
            <a:off x="510450" y="2057400"/>
            <a:ext cx="81231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8" name="Google Shape;118;p2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19" name="Google Shape;119;p2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0" name="Google Shape;12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13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" name="Google Shape;14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7" name="Google Shape;12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/>
          <p:nvPr>
            <p:ph type="title"/>
          </p:nvPr>
        </p:nvSpPr>
        <p:spPr>
          <a:xfrm>
            <a:off x="490250" y="526350"/>
            <a:ext cx="57975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0" name="Google Shape;13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3" name="Google Shape;133;p2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4" name="Google Shape;134;p24"/>
          <p:cNvSpPr txBox="1"/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5" name="Google Shape;135;p24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6" name="Google Shape;136;p2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7" name="Google Shape;13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idx="1" type="body"/>
          </p:nvPr>
        </p:nvSpPr>
        <p:spPr>
          <a:xfrm>
            <a:off x="311700" y="42368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140" name="Google Shape;14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6"/>
          <p:cNvSpPr txBox="1"/>
          <p:nvPr>
            <p:ph hasCustomPrompt="1" type="title"/>
          </p:nvPr>
        </p:nvSpPr>
        <p:spPr>
          <a:xfrm>
            <a:off x="311700" y="991475"/>
            <a:ext cx="8520600" cy="191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144" name="Google Shape;144;p26"/>
          <p:cNvSpPr txBox="1"/>
          <p:nvPr>
            <p:ph idx="1" type="body"/>
          </p:nvPr>
        </p:nvSpPr>
        <p:spPr>
          <a:xfrm>
            <a:off x="311700" y="3071300"/>
            <a:ext cx="8520600" cy="9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ve İçerik" type="obj">
  <p:cSld name="OBJEC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/>
          <p:nvPr>
            <p:ph type="title"/>
          </p:nvPr>
        </p:nvSpPr>
        <p:spPr>
          <a:xfrm>
            <a:off x="946404" y="274320"/>
            <a:ext cx="726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8" name="Google Shape;148;p27"/>
          <p:cNvSpPr txBox="1"/>
          <p:nvPr>
            <p:ph idx="1" type="body"/>
          </p:nvPr>
        </p:nvSpPr>
        <p:spPr>
          <a:xfrm>
            <a:off x="946404" y="1371600"/>
            <a:ext cx="6446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algn="l">
              <a:lnSpc>
                <a:spcPct val="95000"/>
              </a:lnSpc>
              <a:spcBef>
                <a:spcPts val="1100"/>
              </a:spcBef>
              <a:spcAft>
                <a:spcPts val="0"/>
              </a:spcAft>
              <a:buSzPts val="11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2pPr>
            <a:lvl3pPr indent="-317500" lvl="2" marL="1371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3pPr>
            <a:lvl4pPr indent="-317500" lvl="3" marL="18288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5pPr>
            <a:lvl6pPr indent="-317500" lvl="5" marL="2743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6pPr>
            <a:lvl7pPr indent="-317500" lvl="6" marL="3200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8pPr>
            <a:lvl9pPr indent="-317500" lvl="8" marL="4114800" algn="l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SzPts val="1400"/>
              <a:buChar char="●"/>
              <a:defRPr/>
            </a:lvl9pPr>
          </a:lstStyle>
          <a:p/>
        </p:txBody>
      </p:sp>
      <p:sp>
        <p:nvSpPr>
          <p:cNvPr id="149" name="Google Shape;149;p27"/>
          <p:cNvSpPr txBox="1"/>
          <p:nvPr>
            <p:ph idx="10" type="dt"/>
          </p:nvPr>
        </p:nvSpPr>
        <p:spPr>
          <a:xfrm rot="-5400000">
            <a:off x="8098259" y="748949"/>
            <a:ext cx="1428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27"/>
          <p:cNvSpPr txBox="1"/>
          <p:nvPr>
            <p:ph idx="11" type="ftr"/>
          </p:nvPr>
        </p:nvSpPr>
        <p:spPr>
          <a:xfrm rot="-5400000">
            <a:off x="7469609" y="3034950"/>
            <a:ext cx="2685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27"/>
          <p:cNvSpPr txBox="1"/>
          <p:nvPr>
            <p:ph idx="12" type="sldNum"/>
          </p:nvPr>
        </p:nvSpPr>
        <p:spPr>
          <a:xfrm>
            <a:off x="8469630" y="4629150"/>
            <a:ext cx="685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2" name="Google Shape;152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3445" y="1048697"/>
            <a:ext cx="598170" cy="563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" name="Google Shape;159;p29"/>
          <p:cNvGrpSpPr/>
          <p:nvPr/>
        </p:nvGrpSpPr>
        <p:grpSpPr>
          <a:xfrm>
            <a:off x="830394" y="1191277"/>
            <a:ext cx="745763" cy="45826"/>
            <a:chOff x="4580561" y="2589004"/>
            <a:chExt cx="1064464" cy="25200"/>
          </a:xfrm>
        </p:grpSpPr>
        <p:sp>
          <p:nvSpPr>
            <p:cNvPr id="160" name="Google Shape;160;p2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2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63" name="Google Shape;163;p29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64" name="Google Shape;164;p2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9" name="Google Shape;169;p31"/>
          <p:cNvGrpSpPr/>
          <p:nvPr/>
        </p:nvGrpSpPr>
        <p:grpSpPr>
          <a:xfrm>
            <a:off x="830394" y="1191277"/>
            <a:ext cx="745763" cy="45826"/>
            <a:chOff x="4580561" y="2589004"/>
            <a:chExt cx="1064464" cy="25200"/>
          </a:xfrm>
        </p:grpSpPr>
        <p:sp>
          <p:nvSpPr>
            <p:cNvPr id="170" name="Google Shape;170;p3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3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" name="Google Shape;172;p31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3" name="Google Shape;173;p31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4" name="Google Shape;174;p3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32"/>
          <p:cNvGrpSpPr/>
          <p:nvPr/>
        </p:nvGrpSpPr>
        <p:grpSpPr>
          <a:xfrm>
            <a:off x="830394" y="1191277"/>
            <a:ext cx="745763" cy="45826"/>
            <a:chOff x="4580561" y="2589004"/>
            <a:chExt cx="1064464" cy="25200"/>
          </a:xfrm>
        </p:grpSpPr>
        <p:sp>
          <p:nvSpPr>
            <p:cNvPr id="177" name="Google Shape;177;p3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3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" name="Google Shape;179;p32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0" name="Google Shape;180;p3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" name="Google Shape;21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2" name="Google Shape;22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" name="Google Shape;24;p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5" name="Google Shape;25;p4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3" name="Google Shape;183;p33"/>
          <p:cNvGrpSpPr/>
          <p:nvPr/>
        </p:nvGrpSpPr>
        <p:grpSpPr>
          <a:xfrm>
            <a:off x="830394" y="1191277"/>
            <a:ext cx="745763" cy="45826"/>
            <a:chOff x="4580561" y="2589004"/>
            <a:chExt cx="1064464" cy="25200"/>
          </a:xfrm>
        </p:grpSpPr>
        <p:sp>
          <p:nvSpPr>
            <p:cNvPr id="184" name="Google Shape;184;p3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33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87" name="Google Shape;187;p33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8" name="Google Shape;188;p33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89" name="Google Shape;189;p3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" name="Google Shape;192;p34"/>
          <p:cNvGrpSpPr/>
          <p:nvPr/>
        </p:nvGrpSpPr>
        <p:grpSpPr>
          <a:xfrm>
            <a:off x="830394" y="1191277"/>
            <a:ext cx="745763" cy="45826"/>
            <a:chOff x="4580561" y="2589004"/>
            <a:chExt cx="1064464" cy="25200"/>
          </a:xfrm>
        </p:grpSpPr>
        <p:sp>
          <p:nvSpPr>
            <p:cNvPr id="193" name="Google Shape;193;p3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" name="Google Shape;195;p34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196" name="Google Shape;196;p3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p35"/>
          <p:cNvGrpSpPr/>
          <p:nvPr/>
        </p:nvGrpSpPr>
        <p:grpSpPr>
          <a:xfrm>
            <a:off x="830394" y="1191277"/>
            <a:ext cx="745763" cy="45826"/>
            <a:chOff x="4580561" y="2589004"/>
            <a:chExt cx="1064464" cy="25200"/>
          </a:xfrm>
        </p:grpSpPr>
        <p:sp>
          <p:nvSpPr>
            <p:cNvPr id="200" name="Google Shape;200;p3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35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03" name="Google Shape;203;p35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04" name="Google Shape;204;p3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36"/>
          <p:cNvGrpSpPr/>
          <p:nvPr/>
        </p:nvGrpSpPr>
        <p:grpSpPr>
          <a:xfrm>
            <a:off x="830394" y="4169151"/>
            <a:ext cx="745763" cy="45826"/>
            <a:chOff x="4580561" y="2589004"/>
            <a:chExt cx="1064464" cy="25200"/>
          </a:xfrm>
        </p:grpSpPr>
        <p:sp>
          <p:nvSpPr>
            <p:cNvPr id="207" name="Google Shape;207;p3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36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0" name="Google Shape;210;p3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37"/>
          <p:cNvGrpSpPr/>
          <p:nvPr/>
        </p:nvGrpSpPr>
        <p:grpSpPr>
          <a:xfrm>
            <a:off x="830394" y="1191277"/>
            <a:ext cx="745763" cy="45826"/>
            <a:chOff x="4580561" y="2589004"/>
            <a:chExt cx="1064464" cy="25200"/>
          </a:xfrm>
        </p:grpSpPr>
        <p:sp>
          <p:nvSpPr>
            <p:cNvPr id="214" name="Google Shape;214;p3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3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37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17" name="Google Shape;217;p37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8" name="Google Shape;218;p37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19" name="Google Shape;219;p3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8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222" name="Google Shape;222;p3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39"/>
          <p:cNvGrpSpPr/>
          <p:nvPr/>
        </p:nvGrpSpPr>
        <p:grpSpPr>
          <a:xfrm>
            <a:off x="830394" y="4169151"/>
            <a:ext cx="745763" cy="45826"/>
            <a:chOff x="4580561" y="2589004"/>
            <a:chExt cx="1064464" cy="25200"/>
          </a:xfrm>
        </p:grpSpPr>
        <p:sp>
          <p:nvSpPr>
            <p:cNvPr id="225" name="Google Shape;225;p3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3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39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8" name="Google Shape;228;p39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9" name="Google Shape;229;p3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şlık ve İçerik" type="obj">
  <p:cSld name="OBJECT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0"/>
          <p:cNvSpPr txBox="1"/>
          <p:nvPr>
            <p:ph type="title"/>
          </p:nvPr>
        </p:nvSpPr>
        <p:spPr>
          <a:xfrm>
            <a:off x="946404" y="274320"/>
            <a:ext cx="7269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32" name="Google Shape;232;p40"/>
          <p:cNvSpPr txBox="1"/>
          <p:nvPr>
            <p:ph idx="1" type="body"/>
          </p:nvPr>
        </p:nvSpPr>
        <p:spPr>
          <a:xfrm>
            <a:off x="946404" y="1371600"/>
            <a:ext cx="6446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algn="l">
              <a:lnSpc>
                <a:spcPct val="95000"/>
              </a:lnSpc>
              <a:spcBef>
                <a:spcPts val="1100"/>
              </a:spcBef>
              <a:spcAft>
                <a:spcPts val="0"/>
              </a:spcAft>
              <a:buSzPts val="11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2pPr>
            <a:lvl3pPr indent="-317500" lvl="2" marL="1371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3pPr>
            <a:lvl4pPr indent="-317500" lvl="3" marL="18288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5pPr>
            <a:lvl6pPr indent="-317500" lvl="5" marL="27432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6pPr>
            <a:lvl7pPr indent="-317500" lvl="6" marL="3200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400"/>
              <a:buChar char="●"/>
              <a:defRPr/>
            </a:lvl8pPr>
            <a:lvl9pPr indent="-317500" lvl="8" marL="4114800" algn="l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SzPts val="1400"/>
              <a:buChar char="●"/>
              <a:defRPr/>
            </a:lvl9pPr>
          </a:lstStyle>
          <a:p/>
        </p:txBody>
      </p:sp>
      <p:sp>
        <p:nvSpPr>
          <p:cNvPr id="233" name="Google Shape;233;p40"/>
          <p:cNvSpPr txBox="1"/>
          <p:nvPr>
            <p:ph idx="10" type="dt"/>
          </p:nvPr>
        </p:nvSpPr>
        <p:spPr>
          <a:xfrm rot="-5400000">
            <a:off x="8098259" y="748949"/>
            <a:ext cx="1428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4" name="Google Shape;234;p40"/>
          <p:cNvSpPr txBox="1"/>
          <p:nvPr>
            <p:ph idx="11" type="ftr"/>
          </p:nvPr>
        </p:nvSpPr>
        <p:spPr>
          <a:xfrm rot="-5400000">
            <a:off x="7469609" y="3034950"/>
            <a:ext cx="2685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1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5" name="Google Shape;235;p40"/>
          <p:cNvSpPr txBox="1"/>
          <p:nvPr>
            <p:ph idx="12" type="sldNum"/>
          </p:nvPr>
        </p:nvSpPr>
        <p:spPr>
          <a:xfrm>
            <a:off x="8469630" y="4629150"/>
            <a:ext cx="685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norm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  <a:defRPr b="0" i="0" sz="2700" u="none" cap="none" strike="noStrike">
                <a:solidFill>
                  <a:srgbClr val="8E8E93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6" name="Google Shape;236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13445" y="1048697"/>
            <a:ext cx="598170" cy="5635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ection Slide (No Image)">
  <p:cSld name="2_Section Slide (No Image)">
    <p:bg>
      <p:bgPr>
        <a:solidFill>
          <a:schemeClr val="lt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478" y="4252504"/>
            <a:ext cx="9155200" cy="891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41"/>
          <p:cNvSpPr txBox="1"/>
          <p:nvPr>
            <p:ph type="title"/>
          </p:nvPr>
        </p:nvSpPr>
        <p:spPr>
          <a:xfrm>
            <a:off x="432000" y="468175"/>
            <a:ext cx="8280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BD22"/>
              </a:buClr>
              <a:buSzPts val="3000"/>
              <a:buFont typeface="Arial"/>
              <a:buNone/>
              <a:defRPr b="0" i="0" sz="3000" u="none" cap="none" strike="noStrike">
                <a:solidFill>
                  <a:srgbClr val="76BD2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9pPr>
          </a:lstStyle>
          <a:p/>
        </p:txBody>
      </p:sp>
      <p:sp>
        <p:nvSpPr>
          <p:cNvPr id="240" name="Google Shape;240;p41"/>
          <p:cNvSpPr txBox="1"/>
          <p:nvPr>
            <p:ph idx="1" type="body"/>
          </p:nvPr>
        </p:nvSpPr>
        <p:spPr>
          <a:xfrm>
            <a:off x="432000" y="1264004"/>
            <a:ext cx="3903900" cy="27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576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2160"/>
              <a:buFont typeface="Arial"/>
              <a:buChar char="•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Noto Sans Symbols"/>
              <a:buChar char="∙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41" name="Google Shape;24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7723" y="4669844"/>
            <a:ext cx="1805446" cy="160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" y="747961"/>
            <a:ext cx="6588256" cy="265361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41"/>
          <p:cNvSpPr txBox="1"/>
          <p:nvPr>
            <p:ph idx="2" type="body"/>
          </p:nvPr>
        </p:nvSpPr>
        <p:spPr>
          <a:xfrm>
            <a:off x="4808220" y="1264004"/>
            <a:ext cx="3903900" cy="27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5760" lvl="2" marL="13716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2160"/>
              <a:buFont typeface="Arial"/>
              <a:buChar char="•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Noto Sans Symbols"/>
              <a:buChar char="∙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6E64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rgbClr val="746E6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9" name="Google Shape;29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" name="Google Shape;31;p5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" name="Google Shape;35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6" name="Google Shape;36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" name="Google Shape;38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" name="Google Shape;44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5" name="Google Shape;45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" name="Google Shape;51;p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2" name="Google Shape;52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" name="Google Shape;54;p8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9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9" name="Google Shape;5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" name="Google Shape;61;p9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" name="Google Shape;65;p1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6" name="Google Shape;66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10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9" name="Google Shape;69;p10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0" name="Google Shape;70;p10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4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b="0" i="0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pearmint"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roxima Nova"/>
              <a:buNone/>
              <a:defRPr b="0" i="0" sz="28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Proxima Nova"/>
              <a:buChar char="●"/>
              <a:defRPr b="0" i="0" sz="18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●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○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Proxima Nova"/>
              <a:buChar char="■"/>
              <a:defRPr b="0" i="0" sz="1400" u="none" cap="none" strike="noStrike">
                <a:solidFill>
                  <a:schemeClr val="accent3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55" name="Google Shape;155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b="0" i="0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6" name="Google Shape;156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justpedagogies.stir.ac.uk/" TargetMode="External"/><Relationship Id="rId4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hyperlink" Target="https://justpedagogies.stir.ac.uk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2"/>
          <p:cNvSpPr txBox="1"/>
          <p:nvPr>
            <p:ph idx="4294967295" type="ctrTitle"/>
          </p:nvPr>
        </p:nvSpPr>
        <p:spPr>
          <a:xfrm>
            <a:off x="504745" y="854915"/>
            <a:ext cx="8134500" cy="11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</a:pPr>
            <a:r>
              <a:rPr b="1" i="0" lang="en-GB" sz="2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Inclusive and social justice-oriented pedagogies in English language classrooms: Insights from Türkiye, Pakistan, and the UK</a:t>
            </a:r>
            <a:br>
              <a:rPr b="1" i="0" lang="en-GB" sz="1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</a:br>
            <a:br>
              <a:rPr b="1" i="0" lang="en-GB" sz="2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i="0" lang="en-GB" sz="20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Day 1 Workshop 2</a:t>
            </a:r>
            <a:endParaRPr b="1" i="0" sz="2000" u="none" cap="none" strike="noStrike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9" name="Google Shape;249;p42"/>
          <p:cNvSpPr txBox="1"/>
          <p:nvPr>
            <p:ph idx="4294967295" type="subTitle"/>
          </p:nvPr>
        </p:nvSpPr>
        <p:spPr>
          <a:xfrm>
            <a:off x="574045" y="2688113"/>
            <a:ext cx="7995900" cy="12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Arial"/>
              <a:buNone/>
            </a:pPr>
            <a:r>
              <a:rPr b="0" i="0" lang="en-GB" sz="17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Adnan Yilmaz, University of Stirling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Lato"/>
              <a:buNone/>
            </a:pPr>
            <a:r>
              <a:rPr b="0" i="0" lang="en-GB" sz="1700" u="none" cap="none" strike="noStrik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Steve Brown, University of Glasgow</a:t>
            </a:r>
            <a:endParaRPr b="0" i="0" sz="1800" u="none" cap="none" strike="noStrik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None/>
            </a:pPr>
            <a:r>
              <a:t/>
            </a:r>
            <a:endParaRPr b="0" i="0" sz="1800" u="none" cap="none" strike="noStrik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None/>
            </a:pPr>
            <a:r>
              <a:rPr b="0" i="0" lang="en-GB" sz="1800" u="none" cap="none" strike="noStrike">
                <a:solidFill>
                  <a:srgbClr val="434343"/>
                </a:solidFill>
                <a:latin typeface="Proxima Nova"/>
                <a:ea typeface="Proxima Nova"/>
                <a:cs typeface="Proxima Nova"/>
                <a:sym typeface="Proxima Nova"/>
              </a:rPr>
              <a:t>22-23 February 2025</a:t>
            </a:r>
            <a:endParaRPr b="0" i="0" sz="1800" u="none" cap="none" strike="noStrike">
              <a:solidFill>
                <a:srgbClr val="434343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250" name="Google Shape;250;p42"/>
          <p:cNvCxnSpPr/>
          <p:nvPr/>
        </p:nvCxnSpPr>
        <p:spPr>
          <a:xfrm flipH="1" rot="10800000">
            <a:off x="520345" y="2354197"/>
            <a:ext cx="8103300" cy="41100"/>
          </a:xfrm>
          <a:prstGeom prst="straightConnector1">
            <a:avLst/>
          </a:prstGeom>
          <a:noFill/>
          <a:ln cap="flat" cmpd="sng" w="19050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51" name="Google Shape;251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21188" y="4434000"/>
            <a:ext cx="1827676" cy="4542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Google Shape;252;p42"/>
          <p:cNvCxnSpPr/>
          <p:nvPr/>
        </p:nvCxnSpPr>
        <p:spPr>
          <a:xfrm flipH="1" rot="10800000">
            <a:off x="520345" y="812447"/>
            <a:ext cx="8103300" cy="41100"/>
          </a:xfrm>
          <a:prstGeom prst="straightConnector1">
            <a:avLst/>
          </a:prstGeom>
          <a:noFill/>
          <a:ln cap="flat" cmpd="sng" w="19050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53" name="Google Shape;253;p42" title="Logo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6599" y="26790"/>
            <a:ext cx="907402" cy="85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 cap="flat" cmpd="sng" w="9525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48" name="Google Shape;348;p51"/>
          <p:cNvSpPr txBox="1"/>
          <p:nvPr>
            <p:ph idx="4294967295" type="body"/>
          </p:nvPr>
        </p:nvSpPr>
        <p:spPr>
          <a:xfrm>
            <a:off x="0" y="2514774"/>
            <a:ext cx="4218600" cy="5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45720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lang="en-GB" sz="2800">
                <a:solidFill>
                  <a:srgbClr val="AB3034"/>
                </a:solidFill>
                <a:latin typeface="Lato"/>
                <a:ea typeface="Lato"/>
                <a:cs typeface="Lato"/>
                <a:sym typeface="Lato"/>
              </a:rPr>
              <a:t>Critical Reflections</a:t>
            </a:r>
            <a:endParaRPr b="1" sz="2800">
              <a:solidFill>
                <a:srgbClr val="AB3034"/>
              </a:solidFill>
            </a:endParaRPr>
          </a:p>
        </p:txBody>
      </p:sp>
      <p:cxnSp>
        <p:nvCxnSpPr>
          <p:cNvPr id="349" name="Google Shape;349;p51"/>
          <p:cNvCxnSpPr/>
          <p:nvPr/>
        </p:nvCxnSpPr>
        <p:spPr>
          <a:xfrm>
            <a:off x="4426345" y="1234555"/>
            <a:ext cx="0" cy="2970000"/>
          </a:xfrm>
          <a:prstGeom prst="straightConnector1">
            <a:avLst/>
          </a:prstGeom>
          <a:noFill/>
          <a:ln cap="flat" cmpd="sng" w="38100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50" name="Google Shape;350;p51"/>
          <p:cNvGrpSpPr/>
          <p:nvPr/>
        </p:nvGrpSpPr>
        <p:grpSpPr>
          <a:xfrm>
            <a:off x="4676154" y="2053326"/>
            <a:ext cx="1723697" cy="1500999"/>
            <a:chOff x="10509857" y="-276047"/>
            <a:chExt cx="2298263" cy="2001332"/>
          </a:xfrm>
        </p:grpSpPr>
        <p:sp>
          <p:nvSpPr>
            <p:cNvPr id="351" name="Google Shape;351;p51"/>
            <p:cNvSpPr/>
            <p:nvPr/>
          </p:nvSpPr>
          <p:spPr>
            <a:xfrm>
              <a:off x="10509857" y="-244515"/>
              <a:ext cx="2154600" cy="19698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52" name="Google Shape;352;p51"/>
            <p:cNvSpPr/>
            <p:nvPr/>
          </p:nvSpPr>
          <p:spPr>
            <a:xfrm>
              <a:off x="10649412" y="-276047"/>
              <a:ext cx="1940400" cy="18414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353" name="Google Shape;353;p51"/>
            <p:cNvSpPr/>
            <p:nvPr/>
          </p:nvSpPr>
          <p:spPr>
            <a:xfrm>
              <a:off x="10946920" y="-57709"/>
              <a:ext cx="1861200" cy="1688100"/>
            </a:xfrm>
            <a:prstGeom prst="ellipse">
              <a:avLst/>
            </a:prstGeom>
            <a:solidFill>
              <a:srgbClr val="A61C00">
                <a:alpha val="45098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900"/>
                <a:buFont typeface="Arial"/>
                <a:buNone/>
              </a:pPr>
              <a:r>
                <a:rPr b="1" i="0" lang="en-GB" sz="49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3</a:t>
              </a:r>
              <a:endParaRPr b="1" i="0" sz="49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354" name="Google Shape;354;p51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2"/>
          <p:cNvSpPr txBox="1"/>
          <p:nvPr>
            <p:ph type="title"/>
          </p:nvPr>
        </p:nvSpPr>
        <p:spPr>
          <a:xfrm>
            <a:off x="729450" y="5938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 sz="2440"/>
              <a:t>Guiding questions</a:t>
            </a:r>
            <a:endParaRPr sz="2440"/>
          </a:p>
        </p:txBody>
      </p:sp>
      <p:sp>
        <p:nvSpPr>
          <p:cNvPr id="360" name="Google Shape;360;p52"/>
          <p:cNvSpPr txBox="1"/>
          <p:nvPr>
            <p:ph idx="1" type="body"/>
          </p:nvPr>
        </p:nvSpPr>
        <p:spPr>
          <a:xfrm>
            <a:off x="729450" y="1372425"/>
            <a:ext cx="7688700" cy="3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Morning workshop</a:t>
            </a:r>
            <a:endParaRPr b="1"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aspects of social justice did you find relevant to English language education? Why? What are some practical ways social justice can be integrated into English language education?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potential challenges might teachers face when trying to incorporate social justice principles into their language teaching materials, and how could these be addressed?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800"/>
              <a:buFont typeface="Calibri"/>
              <a:buAutoNum type="arabicPeriod"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 what ways can the evaluation and adaptation of language materials promote or hinder social justice, and what strategies can be employed to ensure inclusivity and equity?</a:t>
            </a:r>
            <a:endParaRPr sz="18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52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52"/>
          <p:cNvSpPr txBox="1"/>
          <p:nvPr/>
        </p:nvSpPr>
        <p:spPr>
          <a:xfrm rot="-5400000">
            <a:off x="7029425" y="2365638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52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3"/>
          <p:cNvSpPr txBox="1"/>
          <p:nvPr>
            <p:ph type="title"/>
          </p:nvPr>
        </p:nvSpPr>
        <p:spPr>
          <a:xfrm>
            <a:off x="729450" y="5938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 sz="2440"/>
              <a:t>Guiding questions</a:t>
            </a:r>
            <a:endParaRPr sz="2440"/>
          </a:p>
        </p:txBody>
      </p:sp>
      <p:sp>
        <p:nvSpPr>
          <p:cNvPr id="370" name="Google Shape;370;p53"/>
          <p:cNvSpPr txBox="1"/>
          <p:nvPr>
            <p:ph idx="1" type="body"/>
          </p:nvPr>
        </p:nvSpPr>
        <p:spPr>
          <a:xfrm>
            <a:off x="729450" y="1372425"/>
            <a:ext cx="7688700" cy="3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-GB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Afternoon workshop</a:t>
            </a:r>
            <a:endParaRPr b="1"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</a:pPr>
            <a:r>
              <a:rPr lang="en-GB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challenges did your group face while adapting the textbook page using the rubric? How did you address them?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AutoNum type="arabicPeriod"/>
            </a:pPr>
            <a:r>
              <a:rPr lang="en-GB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does the process of adapting materials for social justice differ from simply teaching the content as it is?</a:t>
            </a:r>
            <a:endParaRPr sz="2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2200"/>
              <a:buFont typeface="Calibri"/>
              <a:buAutoNum type="arabicPeriod"/>
            </a:pPr>
            <a:r>
              <a:rPr lang="en-GB" sz="2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Reflecting on your group’s adaptation activity, how might these changes affect student engagement and inclusion?</a:t>
            </a:r>
            <a:endParaRPr sz="22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3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53"/>
          <p:cNvSpPr txBox="1"/>
          <p:nvPr/>
        </p:nvSpPr>
        <p:spPr>
          <a:xfrm rot="-5400000">
            <a:off x="7029425" y="2365638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3" name="Google Shape;373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3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4"/>
          <p:cNvSpPr/>
          <p:nvPr/>
        </p:nvSpPr>
        <p:spPr>
          <a:xfrm>
            <a:off x="0" y="460830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54"/>
          <p:cNvSpPr txBox="1"/>
          <p:nvPr>
            <p:ph idx="1" type="body"/>
          </p:nvPr>
        </p:nvSpPr>
        <p:spPr>
          <a:xfrm>
            <a:off x="537300" y="1507100"/>
            <a:ext cx="6327300" cy="33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rPr lang="en-GB">
                <a:solidFill>
                  <a:srgbClr val="202729"/>
                </a:solidFill>
                <a:latin typeface="Calibri"/>
                <a:ea typeface="Calibri"/>
                <a:cs typeface="Calibri"/>
                <a:sym typeface="Calibri"/>
              </a:rPr>
              <a:t>Adnan Yilmaz, University of Stirling, UK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rPr lang="en-GB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adnan.yilmaz@stir.ac.uk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t/>
            </a:r>
            <a:endParaRPr>
              <a:solidFill>
                <a:srgbClr val="2027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rPr lang="en-GB">
                <a:solidFill>
                  <a:srgbClr val="202729"/>
                </a:solidFill>
                <a:latin typeface="Calibri"/>
                <a:ea typeface="Calibri"/>
                <a:cs typeface="Calibri"/>
                <a:sym typeface="Calibri"/>
              </a:rPr>
              <a:t>Servet Celik, Trabzon University, Türkiye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rPr lang="en-GB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servet61@trabzon.edu.tr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t/>
            </a:r>
            <a:endParaRPr>
              <a:solidFill>
                <a:srgbClr val="2027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rPr lang="en-GB">
                <a:solidFill>
                  <a:srgbClr val="202729"/>
                </a:solidFill>
                <a:latin typeface="Calibri"/>
                <a:ea typeface="Calibri"/>
                <a:cs typeface="Calibri"/>
                <a:sym typeface="Calibri"/>
              </a:rPr>
              <a:t>Samina Rana, Higher Education Department, Pakistan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rPr lang="en-GB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saminarana09@gmail.com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t/>
            </a:r>
            <a:endParaRPr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46"/>
              <a:buNone/>
            </a:pPr>
            <a:r>
              <a:rPr lang="en-GB">
                <a:solidFill>
                  <a:schemeClr val="hlink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3"/>
              </a:rPr>
              <a:t>https://justpedagogies.stir.ac.uk/</a:t>
            </a:r>
            <a:r>
              <a:rPr lang="en-GB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1"/>
          </a:p>
        </p:txBody>
      </p:sp>
      <p:pic>
        <p:nvPicPr>
          <p:cNvPr id="381" name="Google Shape;381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44875" y="1913863"/>
            <a:ext cx="2504550" cy="258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1712" y="337150"/>
            <a:ext cx="4585124" cy="1093750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54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3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43"/>
          <p:cNvSpPr txBox="1"/>
          <p:nvPr>
            <p:ph type="title"/>
          </p:nvPr>
        </p:nvSpPr>
        <p:spPr>
          <a:xfrm>
            <a:off x="729450" y="5938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40"/>
              <a:t>Flow</a:t>
            </a:r>
            <a:endParaRPr sz="2440"/>
          </a:p>
        </p:txBody>
      </p:sp>
      <p:sp>
        <p:nvSpPr>
          <p:cNvPr id="260" name="Google Shape;260;p43"/>
          <p:cNvSpPr txBox="1"/>
          <p:nvPr>
            <p:ph idx="1" type="body"/>
          </p:nvPr>
        </p:nvSpPr>
        <p:spPr>
          <a:xfrm>
            <a:off x="729450" y="1372425"/>
            <a:ext cx="7792200" cy="31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Char char="●"/>
            </a:pPr>
            <a:r>
              <a:rPr lang="en-GB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Char char="●"/>
            </a:pPr>
            <a:r>
              <a:rPr lang="en-GB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Materials evaluation and adaptation practice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Char char="●"/>
            </a:pPr>
            <a:r>
              <a:rPr lang="en-GB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Critical reflections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3"/>
          <p:cNvSpPr txBox="1"/>
          <p:nvPr/>
        </p:nvSpPr>
        <p:spPr>
          <a:xfrm rot="-5400000">
            <a:off x="7029425" y="2369863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3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 cap="flat" cmpd="sng" w="9525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9" name="Google Shape;269;p44"/>
          <p:cNvSpPr txBox="1"/>
          <p:nvPr>
            <p:ph idx="4294967295" type="body"/>
          </p:nvPr>
        </p:nvSpPr>
        <p:spPr>
          <a:xfrm>
            <a:off x="0" y="2514774"/>
            <a:ext cx="4218600" cy="5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45720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lang="en-GB" sz="2800">
                <a:solidFill>
                  <a:srgbClr val="AB3034"/>
                </a:solidFill>
                <a:latin typeface="Lato"/>
                <a:ea typeface="Lato"/>
                <a:cs typeface="Lato"/>
                <a:sym typeface="Lato"/>
              </a:rPr>
              <a:t>Purpose</a:t>
            </a:r>
            <a:endParaRPr b="1" sz="2800">
              <a:solidFill>
                <a:srgbClr val="AB3034"/>
              </a:solidFill>
            </a:endParaRPr>
          </a:p>
        </p:txBody>
      </p:sp>
      <p:cxnSp>
        <p:nvCxnSpPr>
          <p:cNvPr id="270" name="Google Shape;270;p44"/>
          <p:cNvCxnSpPr/>
          <p:nvPr/>
        </p:nvCxnSpPr>
        <p:spPr>
          <a:xfrm>
            <a:off x="4426345" y="1234555"/>
            <a:ext cx="0" cy="2970000"/>
          </a:xfrm>
          <a:prstGeom prst="straightConnector1">
            <a:avLst/>
          </a:prstGeom>
          <a:noFill/>
          <a:ln cap="flat" cmpd="sng" w="38100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1" name="Google Shape;271;p44"/>
          <p:cNvGrpSpPr/>
          <p:nvPr/>
        </p:nvGrpSpPr>
        <p:grpSpPr>
          <a:xfrm>
            <a:off x="4676154" y="2053326"/>
            <a:ext cx="1723697" cy="1500999"/>
            <a:chOff x="10509857" y="-276047"/>
            <a:chExt cx="2298263" cy="2001332"/>
          </a:xfrm>
        </p:grpSpPr>
        <p:sp>
          <p:nvSpPr>
            <p:cNvPr id="272" name="Google Shape;272;p44"/>
            <p:cNvSpPr/>
            <p:nvPr/>
          </p:nvSpPr>
          <p:spPr>
            <a:xfrm>
              <a:off x="10509857" y="-244515"/>
              <a:ext cx="2154600" cy="19698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73" name="Google Shape;273;p44"/>
            <p:cNvSpPr/>
            <p:nvPr/>
          </p:nvSpPr>
          <p:spPr>
            <a:xfrm>
              <a:off x="10649412" y="-276047"/>
              <a:ext cx="1940400" cy="18414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74" name="Google Shape;274;p44"/>
            <p:cNvSpPr/>
            <p:nvPr/>
          </p:nvSpPr>
          <p:spPr>
            <a:xfrm>
              <a:off x="10946920" y="-57709"/>
              <a:ext cx="1861200" cy="1688100"/>
            </a:xfrm>
            <a:prstGeom prst="ellipse">
              <a:avLst/>
            </a:prstGeom>
            <a:solidFill>
              <a:srgbClr val="A61C00">
                <a:alpha val="45098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900"/>
                <a:buFont typeface="Arial"/>
                <a:buNone/>
              </a:pPr>
              <a:r>
                <a:rPr b="1" i="0" lang="en-GB" sz="49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1</a:t>
              </a:r>
              <a:endParaRPr b="1" i="0" sz="49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275" name="Google Shape;275;p44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5"/>
          <p:cNvSpPr txBox="1"/>
          <p:nvPr>
            <p:ph type="title"/>
          </p:nvPr>
        </p:nvSpPr>
        <p:spPr>
          <a:xfrm>
            <a:off x="729450" y="5938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2440"/>
              <a:t>Purpose of the workshop</a:t>
            </a:r>
            <a:endParaRPr sz="2440"/>
          </a:p>
        </p:txBody>
      </p:sp>
      <p:sp>
        <p:nvSpPr>
          <p:cNvPr id="281" name="Google Shape;281;p45"/>
          <p:cNvSpPr txBox="1"/>
          <p:nvPr>
            <p:ph idx="1" type="body"/>
          </p:nvPr>
        </p:nvSpPr>
        <p:spPr>
          <a:xfrm>
            <a:off x="753900" y="1318225"/>
            <a:ext cx="7792200" cy="33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Char char="●"/>
            </a:pPr>
            <a:r>
              <a:rPr lang="en-GB" sz="2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To evaluate and adapt activities through the lens of social justice language teaching.</a:t>
            </a: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45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45"/>
          <p:cNvSpPr txBox="1"/>
          <p:nvPr/>
        </p:nvSpPr>
        <p:spPr>
          <a:xfrm rot="-5400000">
            <a:off x="7029425" y="2365638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4" name="Google Shape;28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5"/>
          <p:cNvSpPr txBox="1"/>
          <p:nvPr/>
        </p:nvSpPr>
        <p:spPr>
          <a:xfrm>
            <a:off x="135467" y="4790676"/>
            <a:ext cx="4588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https://justpedagogies.stir.ac.uk/</a:t>
            </a:r>
            <a:r>
              <a:rPr b="0" i="0" lang="en-GB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 cap="flat" cmpd="sng" w="9525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2" name="Google Shape;292;p46"/>
          <p:cNvSpPr txBox="1"/>
          <p:nvPr>
            <p:ph idx="4294967295" type="body"/>
          </p:nvPr>
        </p:nvSpPr>
        <p:spPr>
          <a:xfrm>
            <a:off x="64775" y="2373175"/>
            <a:ext cx="4218600" cy="8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lang="en-GB" sz="2800">
                <a:solidFill>
                  <a:srgbClr val="AB3034"/>
                </a:solidFill>
                <a:latin typeface="Lato"/>
                <a:ea typeface="Lato"/>
                <a:cs typeface="Lato"/>
                <a:sym typeface="Lato"/>
              </a:rPr>
              <a:t>Materials Evaluation and Adaptation Practice</a:t>
            </a:r>
            <a:endParaRPr b="1" sz="2800">
              <a:solidFill>
                <a:srgbClr val="AB3034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93" name="Google Shape;293;p46"/>
          <p:cNvCxnSpPr/>
          <p:nvPr/>
        </p:nvCxnSpPr>
        <p:spPr>
          <a:xfrm>
            <a:off x="4426345" y="1234555"/>
            <a:ext cx="0" cy="2970000"/>
          </a:xfrm>
          <a:prstGeom prst="straightConnector1">
            <a:avLst/>
          </a:prstGeom>
          <a:noFill/>
          <a:ln cap="flat" cmpd="sng" w="38100">
            <a:solidFill>
              <a:srgbClr val="45818E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94" name="Google Shape;294;p46"/>
          <p:cNvGrpSpPr/>
          <p:nvPr/>
        </p:nvGrpSpPr>
        <p:grpSpPr>
          <a:xfrm>
            <a:off x="4676154" y="2053326"/>
            <a:ext cx="1723697" cy="1500999"/>
            <a:chOff x="10509857" y="-276047"/>
            <a:chExt cx="2298263" cy="2001332"/>
          </a:xfrm>
        </p:grpSpPr>
        <p:sp>
          <p:nvSpPr>
            <p:cNvPr id="295" name="Google Shape;295;p46"/>
            <p:cNvSpPr/>
            <p:nvPr/>
          </p:nvSpPr>
          <p:spPr>
            <a:xfrm>
              <a:off x="10509857" y="-244515"/>
              <a:ext cx="2154600" cy="19698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96" name="Google Shape;296;p46"/>
            <p:cNvSpPr/>
            <p:nvPr/>
          </p:nvSpPr>
          <p:spPr>
            <a:xfrm>
              <a:off x="10649412" y="-276047"/>
              <a:ext cx="1940400" cy="18414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  <p:sp>
          <p:nvSpPr>
            <p:cNvPr id="297" name="Google Shape;297;p46"/>
            <p:cNvSpPr/>
            <p:nvPr/>
          </p:nvSpPr>
          <p:spPr>
            <a:xfrm>
              <a:off x="10946920" y="-57709"/>
              <a:ext cx="1861200" cy="1688100"/>
            </a:xfrm>
            <a:prstGeom prst="ellipse">
              <a:avLst/>
            </a:prstGeom>
            <a:solidFill>
              <a:srgbClr val="A61C00">
                <a:alpha val="45098"/>
              </a:srgbClr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900"/>
                <a:buFont typeface="Arial"/>
                <a:buNone/>
              </a:pPr>
              <a:r>
                <a:rPr b="1" i="0" lang="en-GB" sz="4900" u="none" cap="none" strike="noStrike">
                  <a:solidFill>
                    <a:schemeClr val="lt1"/>
                  </a:solidFill>
                  <a:latin typeface="Century Schoolbook"/>
                  <a:ea typeface="Century Schoolbook"/>
                  <a:cs typeface="Century Schoolbook"/>
                  <a:sym typeface="Century Schoolbook"/>
                </a:rPr>
                <a:t>2</a:t>
              </a:r>
              <a:endParaRPr b="1" i="0" sz="49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endParaRPr>
            </a:p>
          </p:txBody>
        </p:sp>
      </p:grpSp>
      <p:sp>
        <p:nvSpPr>
          <p:cNvPr id="298" name="Google Shape;298;p46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7"/>
          <p:cNvSpPr txBox="1"/>
          <p:nvPr>
            <p:ph type="title"/>
          </p:nvPr>
        </p:nvSpPr>
        <p:spPr>
          <a:xfrm>
            <a:off x="729450" y="593825"/>
            <a:ext cx="79656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GB" sz="2100">
                <a:solidFill>
                  <a:srgbClr val="000000"/>
                </a:solidFill>
              </a:rPr>
              <a:t>A critical framework for material evaluation and adaptation</a:t>
            </a:r>
            <a:endParaRPr sz="2100"/>
          </a:p>
        </p:txBody>
      </p:sp>
      <p:sp>
        <p:nvSpPr>
          <p:cNvPr id="304" name="Google Shape;304;p47"/>
          <p:cNvSpPr txBox="1"/>
          <p:nvPr>
            <p:ph idx="1" type="body"/>
          </p:nvPr>
        </p:nvSpPr>
        <p:spPr>
          <a:xfrm>
            <a:off x="729450" y="1372425"/>
            <a:ext cx="7510200" cy="3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 I: Describe the material, the context, and learners</a:t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b="1"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 II: Evaluation of the material</a:t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2.1. Evaluating the material from the teacher’s perspective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2.2. Evaluating the material from the students’ perspectives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300"/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2.3. Evaluating the material in terms of praxis 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SzPts val="1300"/>
              <a:buNone/>
            </a:pPr>
            <a:r>
              <a:rPr b="1"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 III: Adaptation </a:t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47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47"/>
          <p:cNvSpPr txBox="1"/>
          <p:nvPr/>
        </p:nvSpPr>
        <p:spPr>
          <a:xfrm rot="-5400000">
            <a:off x="7029425" y="2365638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" name="Google Shape;30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7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8"/>
          <p:cNvSpPr txBox="1"/>
          <p:nvPr>
            <p:ph type="title"/>
          </p:nvPr>
        </p:nvSpPr>
        <p:spPr>
          <a:xfrm>
            <a:off x="729450" y="5938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 sz="2440"/>
              <a:t>Activity: Time for practice</a:t>
            </a:r>
            <a:endParaRPr sz="2440"/>
          </a:p>
        </p:txBody>
      </p:sp>
      <p:sp>
        <p:nvSpPr>
          <p:cNvPr id="314" name="Google Shape;314;p48"/>
          <p:cNvSpPr txBox="1"/>
          <p:nvPr>
            <p:ph idx="1" type="body"/>
          </p:nvPr>
        </p:nvSpPr>
        <p:spPr>
          <a:xfrm>
            <a:off x="729450" y="1372425"/>
            <a:ext cx="7510200" cy="3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3" marL="158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8"/>
              </a:buClr>
              <a:buSzPts val="1600"/>
              <a:buFont typeface="Arial"/>
              <a:buNone/>
            </a:pPr>
            <a:r>
              <a:rPr lang="en-GB" sz="18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In this activity, we will have a critical discussion centred on critical literacy and materials evaluation and adaptation from different textbook. </a:t>
            </a:r>
            <a:endParaRPr sz="1800">
              <a:solidFill>
                <a:srgbClr val="746E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3" marL="15875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6938"/>
              </a:buClr>
              <a:buSzPts val="1600"/>
              <a:buFont typeface="Arial"/>
              <a:buNone/>
            </a:pPr>
            <a:r>
              <a:t/>
            </a:r>
            <a:endParaRPr sz="18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81F0B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Work in groups of 5 people. </a:t>
            </a:r>
            <a:endParaRPr sz="1800">
              <a:solidFill>
                <a:srgbClr val="746E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81F0B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Choose a writer for your group. </a:t>
            </a:r>
            <a:endParaRPr sz="1800">
              <a:solidFill>
                <a:srgbClr val="746E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Work on the </a:t>
            </a:r>
            <a:r>
              <a:rPr lang="en-GB" sz="1800" u="sng">
                <a:solidFill>
                  <a:schemeClr val="hlin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textbook page/s</a:t>
            </a:r>
            <a:r>
              <a:rPr lang="en-GB" sz="1800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you are assigned to.</a:t>
            </a:r>
            <a:endParaRPr sz="1800">
              <a:solidFill>
                <a:srgbClr val="202124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Analyse and discuss them using the</a:t>
            </a:r>
            <a:r>
              <a:rPr lang="en-GB" sz="1800" u="sng">
                <a:solidFill>
                  <a:schemeClr val="hlink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rubric </a:t>
            </a:r>
            <a:r>
              <a:rPr lang="en-GB" sz="1800">
                <a:solidFill>
                  <a:srgbClr val="202124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you are given.</a:t>
            </a:r>
            <a:endParaRPr sz="18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81F0B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Adapt the activities in the given page/s through a social justice lens. </a:t>
            </a:r>
            <a:endParaRPr sz="18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81F0B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Share your responses using the </a:t>
            </a:r>
            <a:r>
              <a:rPr lang="en-GB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Google Form </a:t>
            </a:r>
            <a:r>
              <a:rPr lang="en-GB" sz="18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link shared with you. </a:t>
            </a:r>
            <a:endParaRPr sz="18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181F0B"/>
              </a:buClr>
              <a:buSzPts val="1800"/>
              <a:buFont typeface="Calibri"/>
              <a:buChar char="●"/>
            </a:pPr>
            <a:r>
              <a:rPr lang="en-GB" sz="18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Be ready to report back when you are finished. </a:t>
            </a:r>
            <a:endParaRPr sz="1800">
              <a:solidFill>
                <a:srgbClr val="746E6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sz="18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48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8"/>
          <p:cNvSpPr txBox="1"/>
          <p:nvPr/>
        </p:nvSpPr>
        <p:spPr>
          <a:xfrm rot="-5400000">
            <a:off x="7029425" y="2365638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8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9"/>
          <p:cNvSpPr txBox="1"/>
          <p:nvPr>
            <p:ph type="title"/>
          </p:nvPr>
        </p:nvSpPr>
        <p:spPr>
          <a:xfrm>
            <a:off x="729450" y="5938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 sz="2440"/>
              <a:t>Activity: Time for practice</a:t>
            </a:r>
            <a:endParaRPr sz="2440"/>
          </a:p>
        </p:txBody>
      </p:sp>
      <p:sp>
        <p:nvSpPr>
          <p:cNvPr id="324" name="Google Shape;324;p49"/>
          <p:cNvSpPr txBox="1"/>
          <p:nvPr>
            <p:ph idx="1" type="body"/>
          </p:nvPr>
        </p:nvSpPr>
        <p:spPr>
          <a:xfrm>
            <a:off x="729450" y="1372425"/>
            <a:ext cx="3842400" cy="18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300"/>
              <a:buNone/>
            </a:pPr>
            <a:r>
              <a:rPr b="1" lang="en-GB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Evaluation and Adaptation Rubric</a:t>
            </a:r>
            <a:endParaRPr b="1"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b="1" sz="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-GB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Insert the Google Drive link to enable access to the rubric.</a:t>
            </a:r>
            <a:endParaRPr/>
          </a:p>
        </p:txBody>
      </p:sp>
      <p:sp>
        <p:nvSpPr>
          <p:cNvPr id="325" name="Google Shape;325;p49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49"/>
          <p:cNvSpPr txBox="1"/>
          <p:nvPr/>
        </p:nvSpPr>
        <p:spPr>
          <a:xfrm rot="-5400000">
            <a:off x="7029425" y="2365638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7" name="Google Shape;327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49"/>
          <p:cNvSpPr txBox="1"/>
          <p:nvPr>
            <p:ph idx="1" type="body"/>
          </p:nvPr>
        </p:nvSpPr>
        <p:spPr>
          <a:xfrm>
            <a:off x="4712225" y="1372425"/>
            <a:ext cx="3842400" cy="18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300"/>
              <a:buNone/>
            </a:pPr>
            <a:r>
              <a:rPr b="1" lang="en-GB" sz="18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Textbook Page/s</a:t>
            </a:r>
            <a:endParaRPr b="1" sz="1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b="1" sz="8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-GB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Insert the Google Drive link to enable access to the textbook pages.</a:t>
            </a:r>
            <a:endParaRPr/>
          </a:p>
        </p:txBody>
      </p:sp>
      <p:sp>
        <p:nvSpPr>
          <p:cNvPr id="329" name="Google Shape;329;p49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49"/>
          <p:cNvSpPr txBox="1"/>
          <p:nvPr/>
        </p:nvSpPr>
        <p:spPr>
          <a:xfrm>
            <a:off x="846667" y="3230625"/>
            <a:ext cx="351292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the Google Drive QR code to enable access to the rubric.</a:t>
            </a:r>
            <a:endParaRPr/>
          </a:p>
        </p:txBody>
      </p:sp>
      <p:sp>
        <p:nvSpPr>
          <p:cNvPr id="331" name="Google Shape;331;p49"/>
          <p:cNvSpPr txBox="1"/>
          <p:nvPr/>
        </p:nvSpPr>
        <p:spPr>
          <a:xfrm>
            <a:off x="4571850" y="3230625"/>
            <a:ext cx="351292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the Google Drive QR code to enable access to the textbook pages.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0"/>
          <p:cNvSpPr txBox="1"/>
          <p:nvPr>
            <p:ph type="title"/>
          </p:nvPr>
        </p:nvSpPr>
        <p:spPr>
          <a:xfrm>
            <a:off x="729450" y="593825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 sz="2440"/>
              <a:t>Activity: Time for practice</a:t>
            </a:r>
            <a:endParaRPr sz="2440"/>
          </a:p>
        </p:txBody>
      </p:sp>
      <p:sp>
        <p:nvSpPr>
          <p:cNvPr id="337" name="Google Shape;337;p50"/>
          <p:cNvSpPr txBox="1"/>
          <p:nvPr>
            <p:ph idx="1" type="body"/>
          </p:nvPr>
        </p:nvSpPr>
        <p:spPr>
          <a:xfrm>
            <a:off x="729450" y="1660292"/>
            <a:ext cx="7510200" cy="85065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3" marL="1587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938"/>
              </a:buClr>
              <a:buSzPts val="1600"/>
              <a:buFont typeface="Arial"/>
              <a:buNone/>
            </a:pPr>
            <a:r>
              <a:rPr b="1" lang="en-GB" sz="2400">
                <a:solidFill>
                  <a:srgbClr val="181F0B"/>
                </a:solidFill>
                <a:latin typeface="Calibri"/>
                <a:ea typeface="Calibri"/>
                <a:cs typeface="Calibri"/>
                <a:sym typeface="Calibri"/>
              </a:rPr>
              <a:t>Google Forms </a:t>
            </a:r>
            <a:endParaRPr b="1" sz="24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b="1" lang="en-GB" sz="2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Insert the Google Forms link to elicit responses.</a:t>
            </a:r>
            <a:endParaRPr b="1" sz="20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300"/>
              <a:buNone/>
            </a:pPr>
            <a:r>
              <a:t/>
            </a:r>
            <a:endParaRPr b="1" sz="2400">
              <a:solidFill>
                <a:srgbClr val="181F0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50"/>
          <p:cNvSpPr/>
          <p:nvPr/>
        </p:nvSpPr>
        <p:spPr>
          <a:xfrm>
            <a:off x="150" y="0"/>
            <a:ext cx="9144000" cy="535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0"/>
          <p:cNvSpPr txBox="1"/>
          <p:nvPr/>
        </p:nvSpPr>
        <p:spPr>
          <a:xfrm rot="-5400000">
            <a:off x="7029425" y="2365638"/>
            <a:ext cx="3743400" cy="4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Towards language education for social justice: A call for action in the EFL writing classroom  </a:t>
            </a:r>
            <a:endParaRPr b="1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en-GB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March 21, 2022</a:t>
            </a:r>
            <a:endParaRPr b="0" i="0" sz="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6340738" y="2331788"/>
            <a:ext cx="5151949" cy="488375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50"/>
          <p:cNvSpPr txBox="1"/>
          <p:nvPr/>
        </p:nvSpPr>
        <p:spPr>
          <a:xfrm rot="-5400970">
            <a:off x="6749554" y="2390533"/>
            <a:ext cx="4251000" cy="3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Workshop Series at the University of Stirling, UK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GB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22-23 February 2025</a:t>
            </a:r>
            <a:endParaRPr b="0" i="0" sz="1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50"/>
          <p:cNvSpPr txBox="1"/>
          <p:nvPr/>
        </p:nvSpPr>
        <p:spPr>
          <a:xfrm>
            <a:off x="2683933" y="2855053"/>
            <a:ext cx="339540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the Google Forms QR code to elicit responses.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pearmint">
  <a:themeElements>
    <a:clrScheme name="Spearmint">
      <a:dk1>
        <a:srgbClr val="202729"/>
      </a:dk1>
      <a:lt1>
        <a:srgbClr val="FFFFFF"/>
      </a:lt1>
      <a:dk2>
        <a:srgbClr val="4BA173"/>
      </a:dk2>
      <a:lt2>
        <a:srgbClr val="63D297"/>
      </a:lt2>
      <a:accent1>
        <a:srgbClr val="353744"/>
      </a:accent1>
      <a:accent2>
        <a:srgbClr val="424242"/>
      </a:accent2>
      <a:accent3>
        <a:srgbClr val="616161"/>
      </a:accent3>
      <a:accent4>
        <a:srgbClr val="999999"/>
      </a:accent4>
      <a:accent5>
        <a:srgbClr val="FF5252"/>
      </a:accent5>
      <a:accent6>
        <a:srgbClr val="FFF176"/>
      </a:accent6>
      <a:hlink>
        <a:srgbClr val="FF5252"/>
      </a:hlink>
      <a:folHlink>
        <a:srgbClr val="FF525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