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Lst>
  <p:sldSz cy="6858000" cx="12192000"/>
  <p:notesSz cx="6858000" cy="9144000"/>
  <p:embeddedFontLst>
    <p:embeddedFont>
      <p:font typeface="Play"/>
      <p:regular r:id="rId13"/>
      <p:bold r:id="rId14"/>
    </p:embeddedFont>
    <p:embeddedFont>
      <p:font typeface="Raleway"/>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font" Target="fonts/Play-regular.fntdata"/><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font" Target="fonts/Raleway-regular.fntdata"/><Relationship Id="rId14" Type="http://schemas.openxmlformats.org/officeDocument/2006/relationships/font" Target="fonts/Play-bold.fntdata"/><Relationship Id="rId17" Type="http://schemas.openxmlformats.org/officeDocument/2006/relationships/font" Target="fonts/Raleway-italic.fntdata"/><Relationship Id="rId16" Type="http://schemas.openxmlformats.org/officeDocument/2006/relationships/font" Target="fonts/Raleway-bold.fntdata"/><Relationship Id="rId5" Type="http://schemas.openxmlformats.org/officeDocument/2006/relationships/slide" Target="slides/slide1.xml"/><Relationship Id="rId6" Type="http://schemas.openxmlformats.org/officeDocument/2006/relationships/slide" Target="slides/slide2.xml"/><Relationship Id="rId18" Type="http://schemas.openxmlformats.org/officeDocument/2006/relationships/font" Target="fonts/Raleway-boldItalic.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Introduce myself and the workshop topic</a:t>
            </a:r>
            <a:endParaRPr/>
          </a:p>
        </p:txBody>
      </p:sp>
      <p:sp>
        <p:nvSpPr>
          <p:cNvPr id="87" name="Google Shape;8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sz="1200"/>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 name="Google Shape;101;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Talk through briefly</a:t>
            </a:r>
            <a:endParaRPr/>
          </a:p>
        </p:txBody>
      </p:sp>
      <p:sp>
        <p:nvSpPr>
          <p:cNvPr id="102" name="Google Shape;102;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sz="1200"/>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 name="Google Shape;113;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Before you start, these are some things that you will need to establish. As inclusiive pedagogies are very much context-dependent, it's important that you establish a very clear context before you start planning. As you adapted materials yesterday, the focus for today is on lesson planning. You can either do this by using authentic materials and developing tasks around them, or by creating your own materials from scratch. And of course, you will also need to consider the different stages and tasks to include in your lesson. </a:t>
            </a:r>
            <a:endParaRPr/>
          </a:p>
        </p:txBody>
      </p:sp>
      <p:sp>
        <p:nvSpPr>
          <p:cNvPr id="114" name="Google Shape;114;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 name="Google Shape;125;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126" name="Google Shape;126;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 name="Google Shape;137;p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8" name="Google Shape;138;p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 name="Google Shape;152;p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3" name="Google Shape;153;p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4" name="Google Shape;164;p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5" name="Google Shape;165;p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6" name="Google Shape;176;p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7" name="Google Shape;177;p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7" name="Shape 27"/>
        <p:cNvGrpSpPr/>
        <p:nvPr/>
      </p:nvGrpSpPr>
      <p:grpSpPr>
        <a:xfrm>
          <a:off x="0" y="0"/>
          <a:ext cx="0" cy="0"/>
          <a:chOff x="0" y="0"/>
          <a:chExt cx="0" cy="0"/>
        </a:xfrm>
      </p:grpSpPr>
      <p:sp>
        <p:nvSpPr>
          <p:cNvPr id="28" name="Google Shape;28;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4" name="Shape 34"/>
        <p:cNvGrpSpPr/>
        <p:nvPr/>
      </p:nvGrpSpPr>
      <p:grpSpPr>
        <a:xfrm>
          <a:off x="0" y="0"/>
          <a:ext cx="0" cy="0"/>
          <a:chOff x="0" y="0"/>
          <a:chExt cx="0" cy="0"/>
        </a:xfrm>
      </p:grpSpPr>
      <p:sp>
        <p:nvSpPr>
          <p:cNvPr id="35" name="Google Shape;35;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8" name="Shape 38"/>
        <p:cNvGrpSpPr/>
        <p:nvPr/>
      </p:nvGrpSpPr>
      <p:grpSpPr>
        <a:xfrm>
          <a:off x="0" y="0"/>
          <a:ext cx="0" cy="0"/>
          <a:chOff x="0" y="0"/>
          <a:chExt cx="0" cy="0"/>
        </a:xfrm>
      </p:grpSpPr>
      <p:sp>
        <p:nvSpPr>
          <p:cNvPr id="39" name="Google Shape;39;p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7" name="Shape 47"/>
        <p:cNvGrpSpPr/>
        <p:nvPr/>
      </p:nvGrpSpPr>
      <p:grpSpPr>
        <a:xfrm>
          <a:off x="0" y="0"/>
          <a:ext cx="0" cy="0"/>
          <a:chOff x="0" y="0"/>
          <a:chExt cx="0" cy="0"/>
        </a:xfrm>
      </p:grpSpPr>
      <p:sp>
        <p:nvSpPr>
          <p:cNvPr id="48" name="Google Shape;48;p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50" name="Google Shape;50;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0"/>
          <p:cNvSpPr/>
          <p:nvPr>
            <p:ph idx="2" type="pic"/>
          </p:nvPr>
        </p:nvSpPr>
        <p:spPr>
          <a:xfrm>
            <a:off x="5183188" y="987425"/>
            <a:ext cx="6172200" cy="4873625"/>
          </a:xfrm>
          <a:prstGeom prst="rect">
            <a:avLst/>
          </a:prstGeom>
          <a:noFill/>
          <a:ln>
            <a:noFill/>
          </a:ln>
        </p:spPr>
      </p:sp>
      <p:sp>
        <p:nvSpPr>
          <p:cNvPr id="68" name="Google Shape;68;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forms.gle/yakEgeK1V8gyA8gB7"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justpedagogies.stir.ac.uk/"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8" name="Shape 88"/>
        <p:cNvGrpSpPr/>
        <p:nvPr/>
      </p:nvGrpSpPr>
      <p:grpSpPr>
        <a:xfrm>
          <a:off x="0" y="0"/>
          <a:ext cx="0" cy="0"/>
          <a:chOff x="0" y="0"/>
          <a:chExt cx="0" cy="0"/>
        </a:xfrm>
      </p:grpSpPr>
      <p:sp>
        <p:nvSpPr>
          <p:cNvPr id="89" name="Google Shape;89;p1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0" name="Google Shape;90;p13"/>
          <p:cNvSpPr/>
          <p:nvPr/>
        </p:nvSpPr>
        <p:spPr>
          <a:xfrm rot="10800000">
            <a:off x="-11723" y="-1"/>
            <a:ext cx="12225953" cy="6868071"/>
          </a:xfrm>
          <a:prstGeom prst="rect">
            <a:avLst/>
          </a:prstGeom>
          <a:gradFill>
            <a:gsLst>
              <a:gs pos="0">
                <a:srgbClr val="000000"/>
              </a:gs>
              <a:gs pos="100000">
                <a:srgbClr val="0F4861"/>
              </a:gs>
            </a:gsLst>
            <a:lin ang="4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1" name="Google Shape;91;p13"/>
          <p:cNvSpPr/>
          <p:nvPr/>
        </p:nvSpPr>
        <p:spPr>
          <a:xfrm flipH="1" rot="10800000">
            <a:off x="441959" y="-3"/>
            <a:ext cx="11772269" cy="6868074"/>
          </a:xfrm>
          <a:prstGeom prst="rect">
            <a:avLst/>
          </a:prstGeom>
          <a:gradFill>
            <a:gsLst>
              <a:gs pos="0">
                <a:srgbClr val="0A3041">
                  <a:alpha val="81960"/>
                </a:srgbClr>
              </a:gs>
              <a:gs pos="21000">
                <a:srgbClr val="0A3041">
                  <a:alpha val="81960"/>
                </a:srgbClr>
              </a:gs>
              <a:gs pos="100000">
                <a:srgbClr val="156082">
                  <a:alpha val="0"/>
                </a:srgbClr>
              </a:gs>
            </a:gsLst>
            <a:lin ang="8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2" name="Google Shape;92;p13"/>
          <p:cNvSpPr/>
          <p:nvPr/>
        </p:nvSpPr>
        <p:spPr>
          <a:xfrm rot="10800000">
            <a:off x="-15200" y="0"/>
            <a:ext cx="3623374" cy="6868072"/>
          </a:xfrm>
          <a:prstGeom prst="rect">
            <a:avLst/>
          </a:prstGeom>
          <a:gradFill>
            <a:gsLst>
              <a:gs pos="0">
                <a:srgbClr val="0F4861">
                  <a:alpha val="0"/>
                </a:srgbClr>
              </a:gs>
              <a:gs pos="99000">
                <a:srgbClr val="000000">
                  <a:alpha val="40000"/>
                </a:srgbClr>
              </a:gs>
              <a:gs pos="100000">
                <a:srgbClr val="000000">
                  <a:alpha val="40000"/>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3" name="Google Shape;93;p13"/>
          <p:cNvSpPr/>
          <p:nvPr/>
        </p:nvSpPr>
        <p:spPr>
          <a:xfrm flipH="1">
            <a:off x="-15875" y="-3"/>
            <a:ext cx="12233581" cy="6868076"/>
          </a:xfrm>
          <a:prstGeom prst="rect">
            <a:avLst/>
          </a:prstGeom>
          <a:gradFill>
            <a:gsLst>
              <a:gs pos="0">
                <a:srgbClr val="0F4861">
                  <a:alpha val="0"/>
                </a:srgbClr>
              </a:gs>
              <a:gs pos="3000">
                <a:srgbClr val="0F4861">
                  <a:alpha val="0"/>
                </a:srgbClr>
              </a:gs>
              <a:gs pos="100000">
                <a:srgbClr val="000000">
                  <a:alpha val="72156"/>
                </a:srgbClr>
              </a:gs>
            </a:gsLst>
            <a:lin ang="17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4" name="Google Shape;94;p13"/>
          <p:cNvSpPr/>
          <p:nvPr/>
        </p:nvSpPr>
        <p:spPr>
          <a:xfrm flipH="1" rot="5400000">
            <a:off x="4484334" y="-861824"/>
            <a:ext cx="6861931" cy="8597859"/>
          </a:xfrm>
          <a:prstGeom prst="rect">
            <a:avLst/>
          </a:prstGeom>
          <a:gradFill>
            <a:gsLst>
              <a:gs pos="0">
                <a:srgbClr val="0F4861">
                  <a:alpha val="0"/>
                </a:srgbClr>
              </a:gs>
              <a:gs pos="3000">
                <a:srgbClr val="0F4861">
                  <a:alpha val="0"/>
                </a:srgbClr>
              </a:gs>
              <a:gs pos="100000">
                <a:srgbClr val="000000">
                  <a:alpha val="25882"/>
                </a:srgbClr>
              </a:gs>
            </a:gsLst>
            <a:lin ang="13800001"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5" name="Google Shape;95;p13"/>
          <p:cNvSpPr/>
          <p:nvPr/>
        </p:nvSpPr>
        <p:spPr>
          <a:xfrm rot="5993193">
            <a:off x="1186972" y="1089049"/>
            <a:ext cx="4967533" cy="4988390"/>
          </a:xfrm>
          <a:prstGeom prst="ellipse">
            <a:avLst/>
          </a:prstGeom>
          <a:gradFill>
            <a:gsLst>
              <a:gs pos="0">
                <a:srgbClr val="156082">
                  <a:alpha val="25098"/>
                </a:srgbClr>
              </a:gs>
              <a:gs pos="85000">
                <a:srgbClr val="43AFE2">
                  <a:alpha val="0"/>
                </a:srgbClr>
              </a:gs>
              <a:gs pos="100000">
                <a:srgbClr val="43AFE2">
                  <a:alpha val="0"/>
                </a:srgbClr>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6" name="Google Shape;96;p13"/>
          <p:cNvSpPr txBox="1"/>
          <p:nvPr>
            <p:ph type="ctrTitle"/>
          </p:nvPr>
        </p:nvSpPr>
        <p:spPr>
          <a:xfrm>
            <a:off x="787125" y="1064302"/>
            <a:ext cx="10827600" cy="40584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FFFFFF"/>
              </a:buClr>
              <a:buSzPts val="4800"/>
              <a:buFont typeface="Play"/>
              <a:buNone/>
            </a:pPr>
            <a:r>
              <a:rPr lang="en-US" sz="3600">
                <a:solidFill>
                  <a:schemeClr val="lt1"/>
                </a:solidFill>
              </a:rPr>
              <a:t>Intersectionality and Inclusive Pedagogies in Practice</a:t>
            </a:r>
            <a:endParaRPr sz="3600">
              <a:solidFill>
                <a:schemeClr val="lt1"/>
              </a:solidFill>
            </a:endParaRPr>
          </a:p>
          <a:p>
            <a:pPr indent="0" lvl="0" marL="0" rtl="0" algn="ctr">
              <a:lnSpc>
                <a:spcPct val="115000"/>
              </a:lnSpc>
              <a:spcBef>
                <a:spcPts val="0"/>
              </a:spcBef>
              <a:spcAft>
                <a:spcPts val="0"/>
              </a:spcAft>
              <a:buClr>
                <a:schemeClr val="dk2"/>
              </a:buClr>
              <a:buSzPts val="2800"/>
              <a:buFont typeface="Raleway"/>
              <a:buNone/>
            </a:pPr>
            <a:br>
              <a:rPr b="1" lang="en-US" sz="3600">
                <a:solidFill>
                  <a:schemeClr val="lt1"/>
                </a:solidFill>
                <a:latin typeface="Raleway"/>
                <a:ea typeface="Raleway"/>
                <a:cs typeface="Raleway"/>
                <a:sym typeface="Raleway"/>
              </a:rPr>
            </a:br>
            <a:r>
              <a:rPr lang="en-US" sz="3600">
                <a:solidFill>
                  <a:schemeClr val="lt1"/>
                </a:solidFill>
              </a:rPr>
              <a:t>Day 2 Workshop 4</a:t>
            </a:r>
            <a:br>
              <a:rPr lang="en-US" sz="3600">
                <a:solidFill>
                  <a:schemeClr val="lt1"/>
                </a:solidFill>
              </a:rPr>
            </a:br>
            <a:br>
              <a:rPr lang="en-US" sz="3600">
                <a:solidFill>
                  <a:schemeClr val="lt1"/>
                </a:solidFill>
              </a:rPr>
            </a:br>
            <a:r>
              <a:rPr lang="en-US" sz="3600">
                <a:solidFill>
                  <a:schemeClr val="lt1"/>
                </a:solidFill>
              </a:rPr>
              <a:t>Adnan Yilmaz, University of Stirling </a:t>
            </a:r>
            <a:br>
              <a:rPr lang="en-US" sz="3600">
                <a:solidFill>
                  <a:schemeClr val="lt1"/>
                </a:solidFill>
              </a:rPr>
            </a:br>
            <a:r>
              <a:rPr lang="en-US" sz="3600">
                <a:solidFill>
                  <a:schemeClr val="lt1"/>
                </a:solidFill>
              </a:rPr>
              <a:t>Steve Brown, University of Glasgow</a:t>
            </a:r>
            <a:endParaRPr sz="3600">
              <a:solidFill>
                <a:schemeClr val="lt1"/>
              </a:solidFill>
            </a:endParaRPr>
          </a:p>
        </p:txBody>
      </p:sp>
      <p:sp>
        <p:nvSpPr>
          <p:cNvPr id="97" name="Google Shape;97;p13"/>
          <p:cNvSpPr/>
          <p:nvPr/>
        </p:nvSpPr>
        <p:spPr>
          <a:xfrm flipH="1">
            <a:off x="-3" y="4490110"/>
            <a:ext cx="12217710" cy="2377962"/>
          </a:xfrm>
          <a:prstGeom prst="rect">
            <a:avLst/>
          </a:prstGeom>
          <a:gradFill>
            <a:gsLst>
              <a:gs pos="0">
                <a:srgbClr val="0F4861">
                  <a:alpha val="49019"/>
                </a:srgbClr>
              </a:gs>
              <a:gs pos="99000">
                <a:srgbClr val="000000">
                  <a:alpha val="32941"/>
                </a:srgbClr>
              </a:gs>
              <a:gs pos="100000">
                <a:srgbClr val="000000">
                  <a:alpha val="32941"/>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98" name="Google Shape;98;p13" title="Logo.jpeg"/>
          <p:cNvPicPr preferRelativeResize="0"/>
          <p:nvPr/>
        </p:nvPicPr>
        <p:blipFill>
          <a:blip r:embed="rId3">
            <a:alphaModFix/>
          </a:blip>
          <a:stretch>
            <a:fillRect/>
          </a:stretch>
        </p:blipFill>
        <p:spPr>
          <a:xfrm>
            <a:off x="11112464" y="-29569"/>
            <a:ext cx="1123095" cy="10581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3" name="Shape 103"/>
        <p:cNvGrpSpPr/>
        <p:nvPr/>
      </p:nvGrpSpPr>
      <p:grpSpPr>
        <a:xfrm>
          <a:off x="0" y="0"/>
          <a:ext cx="0" cy="0"/>
          <a:chOff x="0" y="0"/>
          <a:chExt cx="0" cy="0"/>
        </a:xfrm>
      </p:grpSpPr>
      <p:sp>
        <p:nvSpPr>
          <p:cNvPr id="104" name="Google Shape;104;p1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5" name="Google Shape;105;p14"/>
          <p:cNvSpPr/>
          <p:nvPr/>
        </p:nvSpPr>
        <p:spPr>
          <a:xfrm flipH="1">
            <a:off x="-1" y="-1"/>
            <a:ext cx="12191998" cy="1590742"/>
          </a:xfrm>
          <a:prstGeom prst="rect">
            <a:avLst/>
          </a:prstGeom>
          <a:gradFill>
            <a:gsLst>
              <a:gs pos="0">
                <a:srgbClr val="000000"/>
              </a:gs>
              <a:gs pos="100000">
                <a:srgbClr val="0F4861"/>
              </a:gs>
            </a:gsLst>
            <a:lin ang="8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6" name="Google Shape;106;p14"/>
          <p:cNvSpPr/>
          <p:nvPr/>
        </p:nvSpPr>
        <p:spPr>
          <a:xfrm flipH="1" rot="10800000">
            <a:off x="-3" y="0"/>
            <a:ext cx="8115306" cy="1590742"/>
          </a:xfrm>
          <a:prstGeom prst="rect">
            <a:avLst/>
          </a:prstGeom>
          <a:gradFill>
            <a:gsLst>
              <a:gs pos="0">
                <a:srgbClr val="156082">
                  <a:alpha val="0"/>
                </a:srgbClr>
              </a:gs>
              <a:gs pos="20000">
                <a:srgbClr val="156082">
                  <a:alpha val="0"/>
                </a:srgbClr>
              </a:gs>
              <a:gs pos="100000">
                <a:srgbClr val="0A3041">
                  <a:alpha val="54117"/>
                </a:srgbClr>
              </a:gs>
            </a:gsLst>
            <a:lin ang="13800001"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7" name="Google Shape;107;p14"/>
          <p:cNvSpPr/>
          <p:nvPr/>
        </p:nvSpPr>
        <p:spPr>
          <a:xfrm flipH="1">
            <a:off x="8115299" y="-1"/>
            <a:ext cx="4076698" cy="1590742"/>
          </a:xfrm>
          <a:prstGeom prst="rect">
            <a:avLst/>
          </a:prstGeom>
          <a:gradFill>
            <a:gsLst>
              <a:gs pos="0">
                <a:srgbClr val="156082">
                  <a:alpha val="65098"/>
                </a:srgbClr>
              </a:gs>
              <a:gs pos="100000">
                <a:srgbClr val="000000">
                  <a:alpha val="29019"/>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8" name="Google Shape;108;p14"/>
          <p:cNvSpPr/>
          <p:nvPr/>
        </p:nvSpPr>
        <p:spPr>
          <a:xfrm>
            <a:off x="459350" y="-1"/>
            <a:ext cx="11732646" cy="1597433"/>
          </a:xfrm>
          <a:prstGeom prst="rect">
            <a:avLst/>
          </a:prstGeom>
          <a:gradFill>
            <a:gsLst>
              <a:gs pos="0">
                <a:srgbClr val="000000">
                  <a:alpha val="0"/>
                </a:srgbClr>
              </a:gs>
              <a:gs pos="50000">
                <a:srgbClr val="000000">
                  <a:alpha val="0"/>
                </a:srgbClr>
              </a:gs>
              <a:gs pos="99000">
                <a:srgbClr val="0A3041">
                  <a:alpha val="50980"/>
                </a:srgbClr>
              </a:gs>
              <a:gs pos="100000">
                <a:srgbClr val="0A3041">
                  <a:alpha val="50980"/>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9" name="Google Shape;109;p14"/>
          <p:cNvSpPr txBox="1"/>
          <p:nvPr>
            <p:ph type="title"/>
          </p:nvPr>
        </p:nvSpPr>
        <p:spPr>
          <a:xfrm>
            <a:off x="1371599" y="294538"/>
            <a:ext cx="9895951" cy="103366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Play"/>
              <a:buNone/>
            </a:pPr>
            <a:r>
              <a:rPr lang="en-US" sz="4000">
                <a:solidFill>
                  <a:srgbClr val="FFFFFF"/>
                </a:solidFill>
              </a:rPr>
              <a:t>Plan for this workshop</a:t>
            </a:r>
            <a:endParaRPr/>
          </a:p>
        </p:txBody>
      </p:sp>
      <p:sp>
        <p:nvSpPr>
          <p:cNvPr id="110" name="Google Shape;110;p14"/>
          <p:cNvSpPr txBox="1"/>
          <p:nvPr>
            <p:ph idx="1" type="body"/>
          </p:nvPr>
        </p:nvSpPr>
        <p:spPr>
          <a:xfrm>
            <a:off x="1371599" y="2318197"/>
            <a:ext cx="9724031" cy="3683358"/>
          </a:xfrm>
          <a:prstGeom prst="rect">
            <a:avLst/>
          </a:prstGeom>
          <a:noFill/>
          <a:ln>
            <a:noFill/>
          </a:ln>
        </p:spPr>
        <p:txBody>
          <a:bodyPr anchorCtr="0" anchor="ctr" bIns="45700" lIns="91425" spcFirstLastPara="1" rIns="91425" wrap="square" tIns="45700">
            <a:normAutofit/>
          </a:bodyPr>
          <a:lstStyle/>
          <a:p>
            <a:pPr indent="-387350" lvl="0" marL="457200" rtl="0" algn="l">
              <a:lnSpc>
                <a:spcPct val="200000"/>
              </a:lnSpc>
              <a:spcBef>
                <a:spcPts val="0"/>
              </a:spcBef>
              <a:spcAft>
                <a:spcPts val="0"/>
              </a:spcAft>
              <a:buSzPts val="2500"/>
              <a:buChar char="•"/>
            </a:pPr>
            <a:r>
              <a:rPr lang="en-US" sz="2500"/>
              <a:t>Lesson plan design for intersectionality and inclusive pedagogies</a:t>
            </a:r>
            <a:endParaRPr sz="2500"/>
          </a:p>
          <a:p>
            <a:pPr indent="-387350" lvl="0" marL="457200" rtl="0" algn="l">
              <a:lnSpc>
                <a:spcPct val="200000"/>
              </a:lnSpc>
              <a:spcBef>
                <a:spcPts val="0"/>
              </a:spcBef>
              <a:spcAft>
                <a:spcPts val="0"/>
              </a:spcAft>
              <a:buSzPts val="2500"/>
              <a:buChar char="•"/>
            </a:pPr>
            <a:r>
              <a:rPr lang="en-US" sz="2500"/>
              <a:t>Final discussion</a:t>
            </a:r>
            <a:endParaRPr sz="2500"/>
          </a:p>
          <a:p>
            <a:pPr indent="-387350" lvl="0" marL="457200" rtl="0" algn="l">
              <a:lnSpc>
                <a:spcPct val="200000"/>
              </a:lnSpc>
              <a:spcBef>
                <a:spcPts val="0"/>
              </a:spcBef>
              <a:spcAft>
                <a:spcPts val="0"/>
              </a:spcAft>
              <a:buSzPts val="2500"/>
              <a:buChar char="•"/>
            </a:pPr>
            <a:r>
              <a:rPr lang="en-US" sz="2500"/>
              <a:t>Wrap-up </a:t>
            </a:r>
            <a:endParaRPr sz="25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5" name="Shape 115"/>
        <p:cNvGrpSpPr/>
        <p:nvPr/>
      </p:nvGrpSpPr>
      <p:grpSpPr>
        <a:xfrm>
          <a:off x="0" y="0"/>
          <a:ext cx="0" cy="0"/>
          <a:chOff x="0" y="0"/>
          <a:chExt cx="0" cy="0"/>
        </a:xfrm>
      </p:grpSpPr>
      <p:sp>
        <p:nvSpPr>
          <p:cNvPr id="116" name="Google Shape;116;p1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7" name="Google Shape;117;p15"/>
          <p:cNvSpPr/>
          <p:nvPr/>
        </p:nvSpPr>
        <p:spPr>
          <a:xfrm flipH="1" rot="5400000">
            <a:off x="-1417539" y="1417538"/>
            <a:ext cx="6875818" cy="4040744"/>
          </a:xfrm>
          <a:prstGeom prst="rect">
            <a:avLst/>
          </a:prstGeom>
          <a:gradFill>
            <a:gsLst>
              <a:gs pos="0">
                <a:srgbClr val="000000"/>
              </a:gs>
              <a:gs pos="100000">
                <a:srgbClr val="0F4861"/>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8" name="Google Shape;118;p15"/>
          <p:cNvSpPr/>
          <p:nvPr/>
        </p:nvSpPr>
        <p:spPr>
          <a:xfrm rot="-5400000">
            <a:off x="-158495" y="2660473"/>
            <a:ext cx="4355594" cy="4038603"/>
          </a:xfrm>
          <a:prstGeom prst="rect">
            <a:avLst/>
          </a:prstGeom>
          <a:gradFill>
            <a:gsLst>
              <a:gs pos="0">
                <a:srgbClr val="156082">
                  <a:alpha val="49019"/>
                </a:srgbClr>
              </a:gs>
              <a:gs pos="100000">
                <a:srgbClr val="0A3041">
                  <a:alpha val="0"/>
                </a:srgbClr>
              </a:gs>
            </a:gsLst>
            <a:lin ang="11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9" name="Google Shape;119;p15"/>
          <p:cNvSpPr/>
          <p:nvPr/>
        </p:nvSpPr>
        <p:spPr>
          <a:xfrm flipH="1" rot="-5400000">
            <a:off x="-1180882" y="1638085"/>
            <a:ext cx="6857572" cy="3581401"/>
          </a:xfrm>
          <a:prstGeom prst="rect">
            <a:avLst/>
          </a:prstGeom>
          <a:gradFill>
            <a:gsLst>
              <a:gs pos="0">
                <a:srgbClr val="000000">
                  <a:alpha val="58039"/>
                </a:srgbClr>
              </a:gs>
              <a:gs pos="69000">
                <a:srgbClr val="156082">
                  <a:alpha val="0"/>
                </a:srgbClr>
              </a:gs>
              <a:gs pos="100000">
                <a:srgbClr val="156082">
                  <a:alpha val="0"/>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0" name="Google Shape;120;p15"/>
          <p:cNvSpPr/>
          <p:nvPr/>
        </p:nvSpPr>
        <p:spPr>
          <a:xfrm rot="6097846">
            <a:off x="-747355" y="1201312"/>
            <a:ext cx="4808302" cy="4088666"/>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43AFE2">
                  <a:alpha val="0"/>
                </a:srgbClr>
              </a:gs>
              <a:gs pos="39000">
                <a:srgbClr val="43AFE2">
                  <a:alpha val="0"/>
                </a:srgbClr>
              </a:gs>
              <a:gs pos="100000">
                <a:srgbClr val="0F4861">
                  <a:alpha val="25098"/>
                </a:srgbClr>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1" name="Google Shape;121;p15"/>
          <p:cNvSpPr txBox="1"/>
          <p:nvPr>
            <p:ph type="title"/>
          </p:nvPr>
        </p:nvSpPr>
        <p:spPr>
          <a:xfrm>
            <a:off x="56275" y="1901913"/>
            <a:ext cx="3928200" cy="30720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chemeClr val="dk1"/>
              </a:buClr>
              <a:buSzPts val="1100"/>
              <a:buFont typeface="Arial"/>
              <a:buNone/>
            </a:pPr>
            <a:r>
              <a:rPr lang="en-US" sz="3300">
                <a:solidFill>
                  <a:schemeClr val="lt1"/>
                </a:solidFill>
              </a:rPr>
              <a:t>Material design for intersectionality and inclusive pedagogies</a:t>
            </a:r>
            <a:endParaRPr sz="4000">
              <a:solidFill>
                <a:srgbClr val="FFFFFF"/>
              </a:solidFill>
            </a:endParaRPr>
          </a:p>
        </p:txBody>
      </p:sp>
      <p:sp>
        <p:nvSpPr>
          <p:cNvPr id="122" name="Google Shape;122;p15"/>
          <p:cNvSpPr txBox="1"/>
          <p:nvPr>
            <p:ph idx="2" type="body"/>
          </p:nvPr>
        </p:nvSpPr>
        <p:spPr>
          <a:xfrm>
            <a:off x="4390175" y="1087926"/>
            <a:ext cx="7419300" cy="5145900"/>
          </a:xfrm>
          <a:prstGeom prst="rect">
            <a:avLst/>
          </a:prstGeom>
          <a:noFill/>
          <a:ln>
            <a:noFill/>
          </a:ln>
        </p:spPr>
        <p:txBody>
          <a:bodyPr anchorCtr="0" anchor="t" bIns="45700" lIns="91425" spcFirstLastPara="1" rIns="91425" wrap="square" tIns="45700">
            <a:normAutofit lnSpcReduction="10000"/>
          </a:bodyPr>
          <a:lstStyle/>
          <a:p>
            <a:pPr indent="-487680" lvl="0" marL="514350" rtl="0" algn="l">
              <a:lnSpc>
                <a:spcPct val="90000"/>
              </a:lnSpc>
              <a:spcBef>
                <a:spcPts val="0"/>
              </a:spcBef>
              <a:spcAft>
                <a:spcPts val="0"/>
              </a:spcAft>
              <a:buClr>
                <a:schemeClr val="dk1"/>
              </a:buClr>
              <a:buSzPts val="2800"/>
              <a:buChar char="•"/>
            </a:pPr>
            <a:r>
              <a:rPr b="1" lang="en-US"/>
              <a:t>Context:</a:t>
            </a:r>
            <a:r>
              <a:rPr lang="en-US"/>
              <a:t> Level? Age? Needs/goals? Interests?</a:t>
            </a:r>
            <a:endParaRPr/>
          </a:p>
          <a:p>
            <a:pPr indent="-319406" lvl="0" marL="514350" rtl="0" algn="l">
              <a:lnSpc>
                <a:spcPct val="90000"/>
              </a:lnSpc>
              <a:spcBef>
                <a:spcPts val="0"/>
              </a:spcBef>
              <a:spcAft>
                <a:spcPts val="0"/>
              </a:spcAft>
              <a:buSzPts val="1800"/>
              <a:buNone/>
            </a:pPr>
            <a:r>
              <a:t/>
            </a:r>
            <a:endParaRPr/>
          </a:p>
          <a:p>
            <a:pPr indent="-487680" lvl="0" marL="514350" rtl="0" algn="l">
              <a:lnSpc>
                <a:spcPct val="90000"/>
              </a:lnSpc>
              <a:spcBef>
                <a:spcPts val="1000"/>
              </a:spcBef>
              <a:spcAft>
                <a:spcPts val="0"/>
              </a:spcAft>
              <a:buClr>
                <a:schemeClr val="dk1"/>
              </a:buClr>
              <a:buSzPts val="2800"/>
              <a:buChar char="•"/>
            </a:pPr>
            <a:r>
              <a:rPr b="1" lang="en-US"/>
              <a:t>Materials:</a:t>
            </a:r>
            <a:r>
              <a:rPr lang="en-US"/>
              <a:t> Adapt existing ELT materials? Design a lesson around authentic materials? Create materials from scratch?</a:t>
            </a:r>
            <a:endParaRPr/>
          </a:p>
          <a:p>
            <a:pPr indent="0" lvl="0" marL="228600" rtl="0" algn="l">
              <a:lnSpc>
                <a:spcPct val="90000"/>
              </a:lnSpc>
              <a:spcBef>
                <a:spcPts val="1000"/>
              </a:spcBef>
              <a:spcAft>
                <a:spcPts val="0"/>
              </a:spcAft>
              <a:buSzPts val="2118"/>
              <a:buNone/>
            </a:pPr>
            <a:r>
              <a:rPr lang="en-US"/>
              <a:t> </a:t>
            </a:r>
            <a:endParaRPr/>
          </a:p>
          <a:p>
            <a:pPr indent="-487680" lvl="0" marL="514350" rtl="0" algn="l">
              <a:lnSpc>
                <a:spcPct val="90000"/>
              </a:lnSpc>
              <a:spcBef>
                <a:spcPts val="1000"/>
              </a:spcBef>
              <a:spcAft>
                <a:spcPts val="0"/>
              </a:spcAft>
              <a:buClr>
                <a:schemeClr val="dk1"/>
              </a:buClr>
              <a:buSzPts val="2800"/>
              <a:buChar char="•"/>
            </a:pPr>
            <a:r>
              <a:rPr b="1" lang="en-US"/>
              <a:t>Tasks:</a:t>
            </a:r>
            <a:r>
              <a:rPr lang="en-US"/>
              <a:t> Lead-in? Task-itself? Follow-up task? Language/skills focus? Stages and sequencing?</a:t>
            </a:r>
            <a:endParaRPr/>
          </a:p>
          <a:p>
            <a:pPr indent="0" lvl="0" marL="0" rtl="0" algn="l">
              <a:lnSpc>
                <a:spcPct val="90000"/>
              </a:lnSpc>
              <a:spcBef>
                <a:spcPts val="1000"/>
              </a:spcBef>
              <a:spcAft>
                <a:spcPts val="0"/>
              </a:spcAft>
              <a:buSzPts val="2118"/>
              <a:buNone/>
            </a:pPr>
            <a:r>
              <a:t/>
            </a:r>
            <a:endParaRPr/>
          </a:p>
          <a:p>
            <a:pPr indent="-336550" lvl="0" marL="514350" rtl="0" algn="l">
              <a:lnSpc>
                <a:spcPct val="90000"/>
              </a:lnSpc>
              <a:spcBef>
                <a:spcPts val="1000"/>
              </a:spcBef>
              <a:spcAft>
                <a:spcPts val="0"/>
              </a:spcAft>
              <a:buClr>
                <a:schemeClr val="dk1"/>
              </a:buClr>
              <a:buSzPts val="2800"/>
              <a:buNone/>
            </a:pPr>
            <a:r>
              <a:rPr b="1" lang="en-US" sz="2750"/>
              <a:t>Note:</a:t>
            </a:r>
            <a:r>
              <a:rPr lang="en-US" sz="2750"/>
              <a:t> </a:t>
            </a:r>
            <a:r>
              <a:rPr lang="en-US" sz="2750" u="sng">
                <a:solidFill>
                  <a:schemeClr val="hlink"/>
                </a:solidFill>
                <a:highlight>
                  <a:schemeClr val="lt1"/>
                </a:highlight>
              </a:rPr>
              <a:t>Lesson plan template (insert the link)</a:t>
            </a:r>
            <a:endParaRPr sz="2750"/>
          </a:p>
          <a:p>
            <a:pPr indent="0" lvl="0" marL="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7" name="Shape 127"/>
        <p:cNvGrpSpPr/>
        <p:nvPr/>
      </p:nvGrpSpPr>
      <p:grpSpPr>
        <a:xfrm>
          <a:off x="0" y="0"/>
          <a:ext cx="0" cy="0"/>
          <a:chOff x="0" y="0"/>
          <a:chExt cx="0" cy="0"/>
        </a:xfrm>
      </p:grpSpPr>
      <p:sp>
        <p:nvSpPr>
          <p:cNvPr id="128" name="Google Shape;128;p1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9" name="Google Shape;129;p16"/>
          <p:cNvSpPr/>
          <p:nvPr/>
        </p:nvSpPr>
        <p:spPr>
          <a:xfrm flipH="1" rot="5400000">
            <a:off x="-1417539" y="1417538"/>
            <a:ext cx="6875818" cy="4040744"/>
          </a:xfrm>
          <a:prstGeom prst="rect">
            <a:avLst/>
          </a:prstGeom>
          <a:gradFill>
            <a:gsLst>
              <a:gs pos="0">
                <a:srgbClr val="000000"/>
              </a:gs>
              <a:gs pos="100000">
                <a:srgbClr val="0F4861"/>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0" name="Google Shape;130;p16"/>
          <p:cNvSpPr/>
          <p:nvPr/>
        </p:nvSpPr>
        <p:spPr>
          <a:xfrm rot="-5400000">
            <a:off x="-158495" y="2660473"/>
            <a:ext cx="4355594" cy="4038603"/>
          </a:xfrm>
          <a:prstGeom prst="rect">
            <a:avLst/>
          </a:prstGeom>
          <a:gradFill>
            <a:gsLst>
              <a:gs pos="0">
                <a:srgbClr val="156082">
                  <a:alpha val="49019"/>
                </a:srgbClr>
              </a:gs>
              <a:gs pos="100000">
                <a:srgbClr val="0A3041">
                  <a:alpha val="0"/>
                </a:srgbClr>
              </a:gs>
            </a:gsLst>
            <a:lin ang="11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1" name="Google Shape;131;p16"/>
          <p:cNvSpPr/>
          <p:nvPr/>
        </p:nvSpPr>
        <p:spPr>
          <a:xfrm flipH="1" rot="-5400000">
            <a:off x="-1180882" y="1638085"/>
            <a:ext cx="6857572" cy="3581401"/>
          </a:xfrm>
          <a:prstGeom prst="rect">
            <a:avLst/>
          </a:prstGeom>
          <a:gradFill>
            <a:gsLst>
              <a:gs pos="0">
                <a:srgbClr val="000000">
                  <a:alpha val="58039"/>
                </a:srgbClr>
              </a:gs>
              <a:gs pos="69000">
                <a:srgbClr val="156082">
                  <a:alpha val="0"/>
                </a:srgbClr>
              </a:gs>
              <a:gs pos="100000">
                <a:srgbClr val="156082">
                  <a:alpha val="0"/>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2" name="Google Shape;132;p16"/>
          <p:cNvSpPr/>
          <p:nvPr/>
        </p:nvSpPr>
        <p:spPr>
          <a:xfrm rot="6097846">
            <a:off x="-747355" y="1201312"/>
            <a:ext cx="4808302" cy="4088666"/>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43AFE2">
                  <a:alpha val="0"/>
                </a:srgbClr>
              </a:gs>
              <a:gs pos="39000">
                <a:srgbClr val="43AFE2">
                  <a:alpha val="0"/>
                </a:srgbClr>
              </a:gs>
              <a:gs pos="100000">
                <a:srgbClr val="0F4861">
                  <a:alpha val="25098"/>
                </a:srgbClr>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3" name="Google Shape;133;p16"/>
          <p:cNvSpPr txBox="1"/>
          <p:nvPr>
            <p:ph type="title"/>
          </p:nvPr>
        </p:nvSpPr>
        <p:spPr>
          <a:xfrm>
            <a:off x="140300" y="1892800"/>
            <a:ext cx="3787800" cy="3072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lang="en-US" sz="3300">
                <a:solidFill>
                  <a:schemeClr val="lt1"/>
                </a:solidFill>
              </a:rPr>
              <a:t>Material design for intersectionality and inclusive pedagogies</a:t>
            </a:r>
            <a:endParaRPr sz="3300">
              <a:solidFill>
                <a:srgbClr val="FFFFFF"/>
              </a:solidFill>
            </a:endParaRPr>
          </a:p>
        </p:txBody>
      </p:sp>
      <p:sp>
        <p:nvSpPr>
          <p:cNvPr id="134" name="Google Shape;134;p16"/>
          <p:cNvSpPr txBox="1"/>
          <p:nvPr>
            <p:ph idx="2" type="body"/>
          </p:nvPr>
        </p:nvSpPr>
        <p:spPr>
          <a:xfrm>
            <a:off x="4418400" y="766525"/>
            <a:ext cx="7419300" cy="5779500"/>
          </a:xfrm>
          <a:prstGeom prst="rect">
            <a:avLst/>
          </a:prstGeom>
          <a:noFill/>
          <a:ln>
            <a:noFill/>
          </a:ln>
        </p:spPr>
        <p:txBody>
          <a:bodyPr anchorCtr="0" anchor="t" bIns="45700" lIns="91425" spcFirstLastPara="1" rIns="91425" wrap="square" tIns="45700">
            <a:noAutofit/>
          </a:bodyPr>
          <a:lstStyle/>
          <a:p>
            <a:pPr indent="-355600" lvl="0" marL="457200" rtl="0" algn="l">
              <a:lnSpc>
                <a:spcPct val="115000"/>
              </a:lnSpc>
              <a:spcBef>
                <a:spcPts val="2000"/>
              </a:spcBef>
              <a:spcAft>
                <a:spcPts val="0"/>
              </a:spcAft>
              <a:buClr>
                <a:srgbClr val="202124"/>
              </a:buClr>
              <a:buSzPts val="2000"/>
              <a:buChar char="●"/>
            </a:pPr>
            <a:r>
              <a:rPr lang="en-US" sz="2000">
                <a:solidFill>
                  <a:srgbClr val="202124"/>
                </a:solidFill>
                <a:highlight>
                  <a:srgbClr val="FFFFFF"/>
                </a:highlight>
              </a:rPr>
              <a:t>Work in groups of 4/5 people. </a:t>
            </a:r>
            <a:endParaRPr sz="2000">
              <a:solidFill>
                <a:srgbClr val="202124"/>
              </a:solidFill>
              <a:highlight>
                <a:srgbClr val="FFFFFF"/>
              </a:highlight>
            </a:endParaRPr>
          </a:p>
          <a:p>
            <a:pPr indent="-355600" lvl="0" marL="457200" rtl="0" algn="l">
              <a:lnSpc>
                <a:spcPct val="115000"/>
              </a:lnSpc>
              <a:spcBef>
                <a:spcPts val="2000"/>
              </a:spcBef>
              <a:spcAft>
                <a:spcPts val="0"/>
              </a:spcAft>
              <a:buClr>
                <a:srgbClr val="202124"/>
              </a:buClr>
              <a:buSzPts val="2000"/>
              <a:buChar char="●"/>
            </a:pPr>
            <a:r>
              <a:rPr lang="en-US" sz="2000">
                <a:solidFill>
                  <a:srgbClr val="202124"/>
                </a:solidFill>
                <a:highlight>
                  <a:srgbClr val="FFFFFF"/>
                </a:highlight>
              </a:rPr>
              <a:t>Choose a writer for your group.</a:t>
            </a:r>
            <a:endParaRPr sz="2000">
              <a:solidFill>
                <a:srgbClr val="202124"/>
              </a:solidFill>
              <a:highlight>
                <a:srgbClr val="FFFFFF"/>
              </a:highlight>
            </a:endParaRPr>
          </a:p>
          <a:p>
            <a:pPr indent="-355600" lvl="0" marL="457200" rtl="0" algn="l">
              <a:lnSpc>
                <a:spcPct val="115000"/>
              </a:lnSpc>
              <a:spcBef>
                <a:spcPts val="2000"/>
              </a:spcBef>
              <a:spcAft>
                <a:spcPts val="0"/>
              </a:spcAft>
              <a:buClr>
                <a:srgbClr val="202124"/>
              </a:buClr>
              <a:buSzPts val="2000"/>
              <a:buChar char="●"/>
            </a:pPr>
            <a:r>
              <a:rPr lang="en-US" sz="2000">
                <a:solidFill>
                  <a:srgbClr val="202124"/>
                </a:solidFill>
                <a:highlight>
                  <a:srgbClr val="FFFFFF"/>
                </a:highlight>
              </a:rPr>
              <a:t>Select a social justice issue that causes discrimination and/or social exclusion in your context.</a:t>
            </a:r>
            <a:endParaRPr sz="2000">
              <a:solidFill>
                <a:srgbClr val="202124"/>
              </a:solidFill>
              <a:highlight>
                <a:srgbClr val="FFFFFF"/>
              </a:highlight>
            </a:endParaRPr>
          </a:p>
          <a:p>
            <a:pPr indent="-355600" lvl="0" marL="457200" rtl="0" algn="l">
              <a:lnSpc>
                <a:spcPct val="115000"/>
              </a:lnSpc>
              <a:spcBef>
                <a:spcPts val="2000"/>
              </a:spcBef>
              <a:spcAft>
                <a:spcPts val="0"/>
              </a:spcAft>
              <a:buClr>
                <a:srgbClr val="202124"/>
              </a:buClr>
              <a:buSzPts val="2000"/>
              <a:buChar char="●"/>
            </a:pPr>
            <a:r>
              <a:rPr lang="en-US" sz="2000">
                <a:solidFill>
                  <a:srgbClr val="202124"/>
                </a:solidFill>
                <a:highlight>
                  <a:srgbClr val="FFFFFF"/>
                </a:highlight>
              </a:rPr>
              <a:t>Consider how intersectionality can lead to this issue affecting different individuals in different ways. </a:t>
            </a:r>
            <a:endParaRPr sz="2000">
              <a:solidFill>
                <a:srgbClr val="202124"/>
              </a:solidFill>
              <a:highlight>
                <a:srgbClr val="FFFFFF"/>
              </a:highlight>
            </a:endParaRPr>
          </a:p>
          <a:p>
            <a:pPr indent="-355600" lvl="0" marL="457200" rtl="0" algn="l">
              <a:lnSpc>
                <a:spcPct val="115000"/>
              </a:lnSpc>
              <a:spcBef>
                <a:spcPts val="2000"/>
              </a:spcBef>
              <a:spcAft>
                <a:spcPts val="0"/>
              </a:spcAft>
              <a:buClr>
                <a:srgbClr val="202124"/>
              </a:buClr>
              <a:buSzPts val="2000"/>
              <a:buChar char="●"/>
            </a:pPr>
            <a:r>
              <a:rPr lang="en-US" sz="2000">
                <a:solidFill>
                  <a:srgbClr val="202124"/>
                </a:solidFill>
                <a:highlight>
                  <a:srgbClr val="FFFFFF"/>
                </a:highlight>
              </a:rPr>
              <a:t>Design a lesson plan that addresses this issue by using intersectionality and inclusive pedagogies.</a:t>
            </a:r>
            <a:endParaRPr sz="2000">
              <a:solidFill>
                <a:srgbClr val="202124"/>
              </a:solidFill>
              <a:highlight>
                <a:srgbClr val="FFFFFF"/>
              </a:highlight>
            </a:endParaRPr>
          </a:p>
          <a:p>
            <a:pPr indent="-355600" lvl="0" marL="457200" rtl="0" algn="l">
              <a:lnSpc>
                <a:spcPct val="115000"/>
              </a:lnSpc>
              <a:spcBef>
                <a:spcPts val="2000"/>
              </a:spcBef>
              <a:spcAft>
                <a:spcPts val="0"/>
              </a:spcAft>
              <a:buClr>
                <a:srgbClr val="202124"/>
              </a:buClr>
              <a:buSzPts val="2000"/>
              <a:buChar char="●"/>
            </a:pPr>
            <a:r>
              <a:rPr lang="en-US" sz="2000">
                <a:solidFill>
                  <a:srgbClr val="202124"/>
                </a:solidFill>
                <a:highlight>
                  <a:srgbClr val="FFFFFF"/>
                </a:highlight>
              </a:rPr>
              <a:t>Use the </a:t>
            </a:r>
            <a:r>
              <a:rPr lang="en-US" sz="2000" u="sng">
                <a:solidFill>
                  <a:srgbClr val="0000FF"/>
                </a:solidFill>
                <a:highlight>
                  <a:srgbClr val="FFFFFF"/>
                </a:highlight>
              </a:rPr>
              <a:t>lesson plan template (hyperlin Google Drive link)</a:t>
            </a:r>
            <a:r>
              <a:rPr lang="en-US" sz="2000">
                <a:solidFill>
                  <a:srgbClr val="202124"/>
                </a:solidFill>
                <a:highlight>
                  <a:srgbClr val="FFFFFF"/>
                </a:highlight>
              </a:rPr>
              <a:t> you are provided.</a:t>
            </a:r>
            <a:endParaRPr sz="2000">
              <a:solidFill>
                <a:srgbClr val="202124"/>
              </a:solidFill>
              <a:highlight>
                <a:srgbClr val="FFFFFF"/>
              </a:highlight>
            </a:endParaRPr>
          </a:p>
          <a:p>
            <a:pPr indent="-355600" lvl="0" marL="457200" rtl="0" algn="l">
              <a:lnSpc>
                <a:spcPct val="115000"/>
              </a:lnSpc>
              <a:spcBef>
                <a:spcPts val="2000"/>
              </a:spcBef>
              <a:spcAft>
                <a:spcPts val="2000"/>
              </a:spcAft>
              <a:buClr>
                <a:srgbClr val="202124"/>
              </a:buClr>
              <a:buSzPts val="2000"/>
              <a:buChar char="●"/>
            </a:pPr>
            <a:r>
              <a:rPr lang="en-US" sz="2000">
                <a:solidFill>
                  <a:srgbClr val="202124"/>
                </a:solidFill>
                <a:highlight>
                  <a:srgbClr val="FFFFFF"/>
                </a:highlight>
              </a:rPr>
              <a:t>Share your lesson plan with us using the  </a:t>
            </a:r>
            <a:r>
              <a:rPr lang="en-US" sz="2000" u="sng">
                <a:solidFill>
                  <a:srgbClr val="0000FF"/>
                </a:solidFill>
                <a:highlight>
                  <a:srgbClr val="FFFFFF"/>
                </a:highlight>
              </a:rPr>
              <a:t>Google Forms (hyperlink Google Drive link)</a:t>
            </a:r>
            <a:r>
              <a:rPr lang="en-US" sz="2000" u="sng">
                <a:solidFill>
                  <a:schemeClr val="hlink"/>
                </a:solidFill>
                <a:highlight>
                  <a:srgbClr val="FFFFFF"/>
                </a:highlight>
                <a:hlinkClick r:id="rId3"/>
              </a:rPr>
              <a:t> </a:t>
            </a:r>
            <a:r>
              <a:rPr lang="en-US" sz="2000">
                <a:solidFill>
                  <a:srgbClr val="202124"/>
                </a:solidFill>
                <a:highlight>
                  <a:srgbClr val="FFFFFF"/>
                </a:highlight>
              </a:rPr>
              <a:t>provided. </a:t>
            </a:r>
            <a:endParaRPr sz="20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9" name="Shape 139"/>
        <p:cNvGrpSpPr/>
        <p:nvPr/>
      </p:nvGrpSpPr>
      <p:grpSpPr>
        <a:xfrm>
          <a:off x="0" y="0"/>
          <a:ext cx="0" cy="0"/>
          <a:chOff x="0" y="0"/>
          <a:chExt cx="0" cy="0"/>
        </a:xfrm>
      </p:grpSpPr>
      <p:sp>
        <p:nvSpPr>
          <p:cNvPr id="140" name="Google Shape;140;p1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1" name="Google Shape;141;p17"/>
          <p:cNvSpPr/>
          <p:nvPr/>
        </p:nvSpPr>
        <p:spPr>
          <a:xfrm flipH="1" rot="5400000">
            <a:off x="-1417458" y="1417619"/>
            <a:ext cx="6875700" cy="4040700"/>
          </a:xfrm>
          <a:prstGeom prst="rect">
            <a:avLst/>
          </a:prstGeom>
          <a:gradFill>
            <a:gsLst>
              <a:gs pos="0">
                <a:srgbClr val="000000"/>
              </a:gs>
              <a:gs pos="100000">
                <a:srgbClr val="0F4861"/>
              </a:gs>
            </a:gsLst>
            <a:lin ang="18599929"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2" name="Google Shape;142;p17"/>
          <p:cNvSpPr/>
          <p:nvPr/>
        </p:nvSpPr>
        <p:spPr>
          <a:xfrm rot="-5400000">
            <a:off x="-158549" y="2660421"/>
            <a:ext cx="4355700" cy="4038600"/>
          </a:xfrm>
          <a:prstGeom prst="rect">
            <a:avLst/>
          </a:prstGeom>
          <a:gradFill>
            <a:gsLst>
              <a:gs pos="0">
                <a:srgbClr val="156082">
                  <a:alpha val="49019"/>
                </a:srgbClr>
              </a:gs>
              <a:gs pos="100000">
                <a:srgbClr val="0A3041">
                  <a:alpha val="0"/>
                </a:srgbClr>
              </a:gs>
            </a:gsLst>
            <a:lin ang="113999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3" name="Google Shape;143;p17"/>
          <p:cNvSpPr/>
          <p:nvPr/>
        </p:nvSpPr>
        <p:spPr>
          <a:xfrm flipH="1" rot="-5400000">
            <a:off x="-1180946" y="1638150"/>
            <a:ext cx="6857700" cy="3581400"/>
          </a:xfrm>
          <a:prstGeom prst="rect">
            <a:avLst/>
          </a:prstGeom>
          <a:gradFill>
            <a:gsLst>
              <a:gs pos="0">
                <a:srgbClr val="000000">
                  <a:alpha val="58039"/>
                </a:srgbClr>
              </a:gs>
              <a:gs pos="69000">
                <a:srgbClr val="156082">
                  <a:alpha val="0"/>
                </a:srgbClr>
              </a:gs>
              <a:gs pos="100000">
                <a:srgbClr val="156082">
                  <a:alpha val="0"/>
                </a:srgbClr>
              </a:gs>
            </a:gsLst>
            <a:lin ang="13199916"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4" name="Google Shape;144;p17"/>
          <p:cNvSpPr/>
          <p:nvPr/>
        </p:nvSpPr>
        <p:spPr>
          <a:xfrm rot="6100492">
            <a:off x="-752289" y="1199324"/>
            <a:ext cx="4811682" cy="4091540"/>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43AFE2">
                  <a:alpha val="0"/>
                </a:srgbClr>
              </a:gs>
              <a:gs pos="39000">
                <a:srgbClr val="43AFE2">
                  <a:alpha val="0"/>
                </a:srgbClr>
              </a:gs>
              <a:gs pos="100000">
                <a:srgbClr val="0F4861">
                  <a:alpha val="25098"/>
                </a:srgbClr>
              </a:gs>
            </a:gsLst>
            <a:lin ang="18599929"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5" name="Google Shape;145;p17"/>
          <p:cNvSpPr txBox="1"/>
          <p:nvPr>
            <p:ph type="title"/>
          </p:nvPr>
        </p:nvSpPr>
        <p:spPr>
          <a:xfrm>
            <a:off x="56275" y="1901913"/>
            <a:ext cx="3928200" cy="30720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chemeClr val="dk1"/>
              </a:buClr>
              <a:buSzPts val="1100"/>
              <a:buFont typeface="Arial"/>
              <a:buNone/>
            </a:pPr>
            <a:r>
              <a:rPr lang="en-US" sz="3300">
                <a:solidFill>
                  <a:schemeClr val="lt1"/>
                </a:solidFill>
              </a:rPr>
              <a:t>Material design for intersectionality and inclusive pedagogies</a:t>
            </a:r>
            <a:endParaRPr sz="4000">
              <a:solidFill>
                <a:srgbClr val="FFFFFF"/>
              </a:solidFill>
            </a:endParaRPr>
          </a:p>
        </p:txBody>
      </p:sp>
      <p:sp>
        <p:nvSpPr>
          <p:cNvPr id="146" name="Google Shape;146;p17"/>
          <p:cNvSpPr txBox="1"/>
          <p:nvPr>
            <p:ph idx="2" type="body"/>
          </p:nvPr>
        </p:nvSpPr>
        <p:spPr>
          <a:xfrm>
            <a:off x="4247725" y="575603"/>
            <a:ext cx="7419300" cy="638700"/>
          </a:xfrm>
          <a:prstGeom prst="rect">
            <a:avLst/>
          </a:prstGeom>
          <a:noFill/>
          <a:ln>
            <a:noFill/>
          </a:ln>
        </p:spPr>
        <p:txBody>
          <a:bodyPr anchorCtr="0" anchor="t" bIns="45700" lIns="91425" spcFirstLastPara="1" rIns="91425" wrap="square" tIns="45700">
            <a:noAutofit/>
          </a:bodyPr>
          <a:lstStyle/>
          <a:p>
            <a:pPr indent="0" lvl="0" marL="0" rtl="0" algn="l">
              <a:lnSpc>
                <a:spcPct val="70000"/>
              </a:lnSpc>
              <a:spcBef>
                <a:spcPts val="1000"/>
              </a:spcBef>
              <a:spcAft>
                <a:spcPts val="0"/>
              </a:spcAft>
              <a:buSzPts val="275"/>
              <a:buNone/>
            </a:pPr>
            <a:r>
              <a:rPr b="1" lang="en-US" sz="2900"/>
              <a:t>Lesson Plan Template</a:t>
            </a:r>
            <a:endParaRPr b="1" sz="2900"/>
          </a:p>
          <a:p>
            <a:pPr indent="0" lvl="0" marL="0" rtl="0" algn="l">
              <a:lnSpc>
                <a:spcPct val="70000"/>
              </a:lnSpc>
              <a:spcBef>
                <a:spcPts val="1000"/>
              </a:spcBef>
              <a:spcAft>
                <a:spcPts val="0"/>
              </a:spcAft>
              <a:buSzPts val="275"/>
              <a:buNone/>
            </a:pPr>
            <a:r>
              <a:t/>
            </a:r>
            <a:endParaRPr b="1" sz="2900"/>
          </a:p>
          <a:p>
            <a:pPr indent="-336550" lvl="0" marL="514350" rtl="0" algn="l">
              <a:lnSpc>
                <a:spcPct val="70000"/>
              </a:lnSpc>
              <a:spcBef>
                <a:spcPts val="1000"/>
              </a:spcBef>
              <a:spcAft>
                <a:spcPts val="0"/>
              </a:spcAft>
              <a:buClr>
                <a:schemeClr val="dk1"/>
              </a:buClr>
              <a:buSzPts val="700"/>
              <a:buNone/>
            </a:pPr>
            <a:r>
              <a:t/>
            </a:r>
            <a:endParaRPr sz="2900"/>
          </a:p>
          <a:p>
            <a:pPr indent="0" lvl="0" marL="0" rtl="0" algn="l">
              <a:lnSpc>
                <a:spcPct val="70000"/>
              </a:lnSpc>
              <a:spcBef>
                <a:spcPts val="1000"/>
              </a:spcBef>
              <a:spcAft>
                <a:spcPts val="0"/>
              </a:spcAft>
              <a:buClr>
                <a:schemeClr val="dk1"/>
              </a:buClr>
              <a:buSzPts val="700"/>
              <a:buNone/>
            </a:pPr>
            <a:r>
              <a:t/>
            </a:r>
            <a:endParaRPr sz="2900"/>
          </a:p>
          <a:p>
            <a:pPr indent="-50800" lvl="0" marL="228600" rtl="0" algn="l">
              <a:lnSpc>
                <a:spcPct val="70000"/>
              </a:lnSpc>
              <a:spcBef>
                <a:spcPts val="1000"/>
              </a:spcBef>
              <a:spcAft>
                <a:spcPts val="0"/>
              </a:spcAft>
              <a:buClr>
                <a:schemeClr val="dk1"/>
              </a:buClr>
              <a:buSzPts val="700"/>
              <a:buNone/>
            </a:pPr>
            <a:r>
              <a:t/>
            </a:r>
            <a:endParaRPr sz="2900"/>
          </a:p>
          <a:p>
            <a:pPr indent="-50800" lvl="0" marL="228600" rtl="0" algn="l">
              <a:lnSpc>
                <a:spcPct val="70000"/>
              </a:lnSpc>
              <a:spcBef>
                <a:spcPts val="1000"/>
              </a:spcBef>
              <a:spcAft>
                <a:spcPts val="0"/>
              </a:spcAft>
              <a:buClr>
                <a:schemeClr val="dk1"/>
              </a:buClr>
              <a:buSzPts val="700"/>
              <a:buNone/>
            </a:pPr>
            <a:r>
              <a:t/>
            </a:r>
            <a:endParaRPr sz="2900"/>
          </a:p>
        </p:txBody>
      </p:sp>
      <p:sp>
        <p:nvSpPr>
          <p:cNvPr id="147" name="Google Shape;147;p17"/>
          <p:cNvSpPr txBox="1"/>
          <p:nvPr>
            <p:ph idx="2" type="body"/>
          </p:nvPr>
        </p:nvSpPr>
        <p:spPr>
          <a:xfrm>
            <a:off x="8025525" y="3330950"/>
            <a:ext cx="4038600" cy="638700"/>
          </a:xfrm>
          <a:prstGeom prst="rect">
            <a:avLst/>
          </a:prstGeom>
          <a:noFill/>
          <a:ln>
            <a:noFill/>
          </a:ln>
        </p:spPr>
        <p:txBody>
          <a:bodyPr anchorCtr="0" anchor="t" bIns="45700" lIns="91425" spcFirstLastPara="1" rIns="91425" wrap="square" tIns="45700">
            <a:noAutofit/>
          </a:bodyPr>
          <a:lstStyle/>
          <a:p>
            <a:pPr indent="-50800" lvl="0" marL="228600" rtl="0" algn="l">
              <a:lnSpc>
                <a:spcPct val="70000"/>
              </a:lnSpc>
              <a:spcBef>
                <a:spcPts val="1000"/>
              </a:spcBef>
              <a:spcAft>
                <a:spcPts val="0"/>
              </a:spcAft>
              <a:buClr>
                <a:schemeClr val="dk1"/>
              </a:buClr>
              <a:buSzPts val="700"/>
              <a:buNone/>
            </a:pPr>
            <a:r>
              <a:rPr b="1" lang="en-US" sz="2900"/>
              <a:t>Google Forms</a:t>
            </a:r>
            <a:endParaRPr sz="2900"/>
          </a:p>
        </p:txBody>
      </p:sp>
      <p:sp>
        <p:nvSpPr>
          <p:cNvPr id="148" name="Google Shape;148;p17"/>
          <p:cNvSpPr txBox="1"/>
          <p:nvPr/>
        </p:nvSpPr>
        <p:spPr>
          <a:xfrm>
            <a:off x="4548249" y="1578541"/>
            <a:ext cx="3512923" cy="92333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1800" u="none" cap="none" strike="noStrike">
                <a:solidFill>
                  <a:srgbClr val="000000"/>
                </a:solidFill>
                <a:latin typeface="Arial"/>
                <a:ea typeface="Arial"/>
                <a:cs typeface="Arial"/>
                <a:sym typeface="Arial"/>
              </a:rPr>
              <a:t>Insert the Google Drive QR code to enable access to the lesson plan template.</a:t>
            </a:r>
            <a:endParaRPr/>
          </a:p>
        </p:txBody>
      </p:sp>
      <p:sp>
        <p:nvSpPr>
          <p:cNvPr id="149" name="Google Shape;149;p17"/>
          <p:cNvSpPr txBox="1"/>
          <p:nvPr/>
        </p:nvSpPr>
        <p:spPr>
          <a:xfrm>
            <a:off x="8025525" y="4356130"/>
            <a:ext cx="3512923" cy="92333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1800" u="none" cap="none" strike="noStrike">
                <a:solidFill>
                  <a:srgbClr val="000000"/>
                </a:solidFill>
                <a:latin typeface="Arial"/>
                <a:ea typeface="Arial"/>
                <a:cs typeface="Arial"/>
                <a:sym typeface="Arial"/>
              </a:rPr>
              <a:t>Insert the Google Forms QR code to collect lesson plans designed by participants.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4" name="Shape 154"/>
        <p:cNvGrpSpPr/>
        <p:nvPr/>
      </p:nvGrpSpPr>
      <p:grpSpPr>
        <a:xfrm>
          <a:off x="0" y="0"/>
          <a:ext cx="0" cy="0"/>
          <a:chOff x="0" y="0"/>
          <a:chExt cx="0" cy="0"/>
        </a:xfrm>
      </p:grpSpPr>
      <p:sp>
        <p:nvSpPr>
          <p:cNvPr id="155" name="Google Shape;155;p1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6" name="Google Shape;156;p18"/>
          <p:cNvSpPr/>
          <p:nvPr/>
        </p:nvSpPr>
        <p:spPr>
          <a:xfrm flipH="1" rot="5400000">
            <a:off x="-1417458" y="1417619"/>
            <a:ext cx="6875700" cy="4040700"/>
          </a:xfrm>
          <a:prstGeom prst="rect">
            <a:avLst/>
          </a:prstGeom>
          <a:gradFill>
            <a:gsLst>
              <a:gs pos="0">
                <a:srgbClr val="000000"/>
              </a:gs>
              <a:gs pos="100000">
                <a:srgbClr val="0F4861"/>
              </a:gs>
            </a:gsLst>
            <a:lin ang="18599929"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7" name="Google Shape;157;p18"/>
          <p:cNvSpPr/>
          <p:nvPr/>
        </p:nvSpPr>
        <p:spPr>
          <a:xfrm rot="-5400000">
            <a:off x="-158549" y="2660421"/>
            <a:ext cx="4355700" cy="4038600"/>
          </a:xfrm>
          <a:prstGeom prst="rect">
            <a:avLst/>
          </a:prstGeom>
          <a:gradFill>
            <a:gsLst>
              <a:gs pos="0">
                <a:srgbClr val="156082">
                  <a:alpha val="49019"/>
                </a:srgbClr>
              </a:gs>
              <a:gs pos="100000">
                <a:srgbClr val="0A3041">
                  <a:alpha val="0"/>
                </a:srgbClr>
              </a:gs>
            </a:gsLst>
            <a:lin ang="113999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8" name="Google Shape;158;p18"/>
          <p:cNvSpPr/>
          <p:nvPr/>
        </p:nvSpPr>
        <p:spPr>
          <a:xfrm flipH="1" rot="-5400000">
            <a:off x="-1180946" y="1638150"/>
            <a:ext cx="6857700" cy="3581400"/>
          </a:xfrm>
          <a:prstGeom prst="rect">
            <a:avLst/>
          </a:prstGeom>
          <a:gradFill>
            <a:gsLst>
              <a:gs pos="0">
                <a:srgbClr val="000000">
                  <a:alpha val="58039"/>
                </a:srgbClr>
              </a:gs>
              <a:gs pos="69000">
                <a:srgbClr val="156082">
                  <a:alpha val="0"/>
                </a:srgbClr>
              </a:gs>
              <a:gs pos="100000">
                <a:srgbClr val="156082">
                  <a:alpha val="0"/>
                </a:srgbClr>
              </a:gs>
            </a:gsLst>
            <a:lin ang="13199916"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9" name="Google Shape;159;p18"/>
          <p:cNvSpPr/>
          <p:nvPr/>
        </p:nvSpPr>
        <p:spPr>
          <a:xfrm rot="6100492">
            <a:off x="-752289" y="1199324"/>
            <a:ext cx="4811682" cy="4091540"/>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43AFE2">
                  <a:alpha val="0"/>
                </a:srgbClr>
              </a:gs>
              <a:gs pos="39000">
                <a:srgbClr val="43AFE2">
                  <a:alpha val="0"/>
                </a:srgbClr>
              </a:gs>
              <a:gs pos="100000">
                <a:srgbClr val="0F4861">
                  <a:alpha val="25098"/>
                </a:srgbClr>
              </a:gs>
            </a:gsLst>
            <a:lin ang="18599929"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0" name="Google Shape;160;p18"/>
          <p:cNvSpPr txBox="1"/>
          <p:nvPr>
            <p:ph type="title"/>
          </p:nvPr>
        </p:nvSpPr>
        <p:spPr>
          <a:xfrm>
            <a:off x="251050" y="2767100"/>
            <a:ext cx="3677100" cy="14787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Play"/>
              <a:buNone/>
            </a:pPr>
            <a:r>
              <a:rPr lang="en-US" sz="4800">
                <a:solidFill>
                  <a:schemeClr val="lt1"/>
                </a:solidFill>
              </a:rPr>
              <a:t>Final discussion</a:t>
            </a:r>
            <a:endParaRPr sz="4800">
              <a:solidFill>
                <a:srgbClr val="FFFFFF"/>
              </a:solidFill>
            </a:endParaRPr>
          </a:p>
        </p:txBody>
      </p:sp>
      <p:sp>
        <p:nvSpPr>
          <p:cNvPr id="161" name="Google Shape;161;p18"/>
          <p:cNvSpPr txBox="1"/>
          <p:nvPr>
            <p:ph idx="2" type="body"/>
          </p:nvPr>
        </p:nvSpPr>
        <p:spPr>
          <a:xfrm>
            <a:off x="4235125" y="475050"/>
            <a:ext cx="7468200" cy="5941500"/>
          </a:xfrm>
          <a:prstGeom prst="rect">
            <a:avLst/>
          </a:prstGeom>
          <a:noFill/>
          <a:ln>
            <a:noFill/>
          </a:ln>
        </p:spPr>
        <p:txBody>
          <a:bodyPr anchorCtr="0" anchor="t" bIns="45700" lIns="91425" spcFirstLastPara="1" rIns="91425" wrap="square" tIns="45700">
            <a:noAutofit/>
          </a:bodyPr>
          <a:lstStyle/>
          <a:p>
            <a:pPr indent="-381000" lvl="0" marL="457200" rtl="0" algn="l">
              <a:lnSpc>
                <a:spcPct val="115000"/>
              </a:lnSpc>
              <a:spcBef>
                <a:spcPts val="1200"/>
              </a:spcBef>
              <a:spcAft>
                <a:spcPts val="0"/>
              </a:spcAft>
              <a:buSzPts val="2400"/>
              <a:buAutoNum type="arabicPeriod"/>
            </a:pPr>
            <a:r>
              <a:rPr lang="en-US" sz="2400"/>
              <a:t>How does the concept of intersectionality deepen our understanding of inclusivity in the classroom? Can you think of examples where this would be important in language education?</a:t>
            </a:r>
            <a:endParaRPr sz="2400"/>
          </a:p>
          <a:p>
            <a:pPr indent="-381000" lvl="0" marL="457200" rtl="0" algn="l">
              <a:lnSpc>
                <a:spcPct val="115000"/>
              </a:lnSpc>
              <a:spcBef>
                <a:spcPts val="0"/>
              </a:spcBef>
              <a:spcAft>
                <a:spcPts val="0"/>
              </a:spcAft>
              <a:buSzPts val="2400"/>
              <a:buAutoNum type="arabicPeriod"/>
            </a:pPr>
            <a:r>
              <a:rPr lang="en-US" sz="2400"/>
              <a:t>What was the most significant consideration your group kept in mind while designing the materials with intersectionality in mind? Why?</a:t>
            </a:r>
            <a:endParaRPr sz="2400"/>
          </a:p>
          <a:p>
            <a:pPr indent="-381000" lvl="0" marL="457200" rtl="0" algn="l">
              <a:lnSpc>
                <a:spcPct val="115000"/>
              </a:lnSpc>
              <a:spcBef>
                <a:spcPts val="0"/>
              </a:spcBef>
              <a:spcAft>
                <a:spcPts val="0"/>
              </a:spcAft>
              <a:buSzPts val="2400"/>
              <a:buAutoNum type="arabicPeriod"/>
            </a:pPr>
            <a:r>
              <a:rPr lang="en-US" sz="2400"/>
              <a:t>How do you see the lesson plan template supporting or limiting inclusive practices in your teaching context?</a:t>
            </a:r>
            <a:endParaRPr sz="2400"/>
          </a:p>
          <a:p>
            <a:pPr indent="-381000" lvl="0" marL="457200" rtl="0" algn="l">
              <a:lnSpc>
                <a:spcPct val="115000"/>
              </a:lnSpc>
              <a:spcBef>
                <a:spcPts val="0"/>
              </a:spcBef>
              <a:spcAft>
                <a:spcPts val="0"/>
              </a:spcAft>
              <a:buSzPts val="2400"/>
              <a:buAutoNum type="arabicPeriod"/>
            </a:pPr>
            <a:r>
              <a:rPr lang="en-US" sz="2400"/>
              <a:t>Reflecting on your material design process, what would you change or improve in future activities to better integrate inclusive and intersectional principles?</a:t>
            </a:r>
            <a:endParaRPr sz="2400"/>
          </a:p>
          <a:p>
            <a:pPr indent="-50800" lvl="0" marL="228600" rtl="0" algn="l">
              <a:lnSpc>
                <a:spcPct val="90000"/>
              </a:lnSpc>
              <a:spcBef>
                <a:spcPts val="1200"/>
              </a:spcBef>
              <a:spcAft>
                <a:spcPts val="0"/>
              </a:spcAft>
              <a:buClr>
                <a:schemeClr val="dk1"/>
              </a:buClr>
              <a:buSzPts val="2800"/>
              <a:buNone/>
            </a:pPr>
            <a:r>
              <a:t/>
            </a:r>
            <a:endParaRPr sz="24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6" name="Shape 166"/>
        <p:cNvGrpSpPr/>
        <p:nvPr/>
      </p:nvGrpSpPr>
      <p:grpSpPr>
        <a:xfrm>
          <a:off x="0" y="0"/>
          <a:ext cx="0" cy="0"/>
          <a:chOff x="0" y="0"/>
          <a:chExt cx="0" cy="0"/>
        </a:xfrm>
      </p:grpSpPr>
      <p:sp>
        <p:nvSpPr>
          <p:cNvPr id="167" name="Google Shape;167;p1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8" name="Google Shape;168;p19"/>
          <p:cNvSpPr/>
          <p:nvPr/>
        </p:nvSpPr>
        <p:spPr>
          <a:xfrm flipH="1" rot="5400000">
            <a:off x="-1417458" y="1417619"/>
            <a:ext cx="6875700" cy="4040700"/>
          </a:xfrm>
          <a:prstGeom prst="rect">
            <a:avLst/>
          </a:prstGeom>
          <a:gradFill>
            <a:gsLst>
              <a:gs pos="0">
                <a:srgbClr val="000000"/>
              </a:gs>
              <a:gs pos="100000">
                <a:srgbClr val="0F4861"/>
              </a:gs>
            </a:gsLst>
            <a:lin ang="18599929"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9" name="Google Shape;169;p19"/>
          <p:cNvSpPr/>
          <p:nvPr/>
        </p:nvSpPr>
        <p:spPr>
          <a:xfrm rot="-5400000">
            <a:off x="-158549" y="2660421"/>
            <a:ext cx="4355700" cy="4038600"/>
          </a:xfrm>
          <a:prstGeom prst="rect">
            <a:avLst/>
          </a:prstGeom>
          <a:gradFill>
            <a:gsLst>
              <a:gs pos="0">
                <a:srgbClr val="156082">
                  <a:alpha val="49019"/>
                </a:srgbClr>
              </a:gs>
              <a:gs pos="100000">
                <a:srgbClr val="0A3041">
                  <a:alpha val="0"/>
                </a:srgbClr>
              </a:gs>
            </a:gsLst>
            <a:lin ang="113999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70" name="Google Shape;170;p19"/>
          <p:cNvSpPr/>
          <p:nvPr/>
        </p:nvSpPr>
        <p:spPr>
          <a:xfrm flipH="1" rot="-5400000">
            <a:off x="-1180946" y="1638150"/>
            <a:ext cx="6857700" cy="3581400"/>
          </a:xfrm>
          <a:prstGeom prst="rect">
            <a:avLst/>
          </a:prstGeom>
          <a:gradFill>
            <a:gsLst>
              <a:gs pos="0">
                <a:srgbClr val="000000">
                  <a:alpha val="58039"/>
                </a:srgbClr>
              </a:gs>
              <a:gs pos="69000">
                <a:srgbClr val="156082">
                  <a:alpha val="0"/>
                </a:srgbClr>
              </a:gs>
              <a:gs pos="100000">
                <a:srgbClr val="156082">
                  <a:alpha val="0"/>
                </a:srgbClr>
              </a:gs>
            </a:gsLst>
            <a:lin ang="13199916"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71" name="Google Shape;171;p19"/>
          <p:cNvSpPr/>
          <p:nvPr/>
        </p:nvSpPr>
        <p:spPr>
          <a:xfrm rot="6100492">
            <a:off x="-752289" y="1199324"/>
            <a:ext cx="4811682" cy="4091540"/>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43AFE2">
                  <a:alpha val="0"/>
                </a:srgbClr>
              </a:gs>
              <a:gs pos="39000">
                <a:srgbClr val="43AFE2">
                  <a:alpha val="0"/>
                </a:srgbClr>
              </a:gs>
              <a:gs pos="100000">
                <a:srgbClr val="0F4861">
                  <a:alpha val="25098"/>
                </a:srgbClr>
              </a:gs>
            </a:gsLst>
            <a:lin ang="18599929"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72" name="Google Shape;172;p19"/>
          <p:cNvSpPr txBox="1"/>
          <p:nvPr>
            <p:ph type="title"/>
          </p:nvPr>
        </p:nvSpPr>
        <p:spPr>
          <a:xfrm>
            <a:off x="251050" y="2767100"/>
            <a:ext cx="3677100" cy="14787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Play"/>
              <a:buNone/>
            </a:pPr>
            <a:r>
              <a:rPr lang="en-US" sz="4800">
                <a:solidFill>
                  <a:schemeClr val="lt1"/>
                </a:solidFill>
              </a:rPr>
              <a:t>Overall discussion</a:t>
            </a:r>
            <a:endParaRPr sz="4800">
              <a:solidFill>
                <a:srgbClr val="FFFFFF"/>
              </a:solidFill>
            </a:endParaRPr>
          </a:p>
        </p:txBody>
      </p:sp>
      <p:sp>
        <p:nvSpPr>
          <p:cNvPr id="173" name="Google Shape;173;p19"/>
          <p:cNvSpPr txBox="1"/>
          <p:nvPr>
            <p:ph idx="2" type="body"/>
          </p:nvPr>
        </p:nvSpPr>
        <p:spPr>
          <a:xfrm>
            <a:off x="4390175" y="945125"/>
            <a:ext cx="7419300" cy="4518900"/>
          </a:xfrm>
          <a:prstGeom prst="rect">
            <a:avLst/>
          </a:prstGeom>
          <a:noFill/>
          <a:ln>
            <a:noFill/>
          </a:ln>
        </p:spPr>
        <p:txBody>
          <a:bodyPr anchorCtr="0" anchor="t" bIns="45700" lIns="91425" spcFirstLastPara="1" rIns="91425" wrap="square" tIns="45700">
            <a:noAutofit/>
          </a:bodyPr>
          <a:lstStyle/>
          <a:p>
            <a:pPr indent="-342900" lvl="0" marL="457200" rtl="0" algn="l">
              <a:lnSpc>
                <a:spcPct val="100000"/>
              </a:lnSpc>
              <a:spcBef>
                <a:spcPts val="0"/>
              </a:spcBef>
              <a:spcAft>
                <a:spcPts val="0"/>
              </a:spcAft>
              <a:buSzPts val="1800"/>
              <a:buAutoNum type="arabicPeriod"/>
            </a:pPr>
            <a:r>
              <a:rPr lang="en-US"/>
              <a:t>What insights have you gained about your own assumptions or biases through these activities?</a:t>
            </a:r>
            <a:endParaRPr/>
          </a:p>
          <a:p>
            <a:pPr indent="-342900" lvl="0" marL="457200" rtl="0" algn="l">
              <a:lnSpc>
                <a:spcPct val="100000"/>
              </a:lnSpc>
              <a:spcBef>
                <a:spcPts val="1000"/>
              </a:spcBef>
              <a:spcAft>
                <a:spcPts val="0"/>
              </a:spcAft>
              <a:buSzPts val="1800"/>
              <a:buAutoNum type="arabicPeriod"/>
            </a:pPr>
            <a:r>
              <a:rPr lang="en-US"/>
              <a:t>How do you envision applying what you’ve learned about social justice and inclusivity in your future teaching practices?</a:t>
            </a:r>
            <a:endParaRPr/>
          </a:p>
          <a:p>
            <a:pPr indent="-342900" lvl="0" marL="457200" rtl="0" algn="l">
              <a:lnSpc>
                <a:spcPct val="100000"/>
              </a:lnSpc>
              <a:spcBef>
                <a:spcPts val="1000"/>
              </a:spcBef>
              <a:spcAft>
                <a:spcPts val="0"/>
              </a:spcAft>
              <a:buSzPts val="1800"/>
              <a:buAutoNum type="arabicPeriod"/>
            </a:pPr>
            <a:r>
              <a:rPr lang="en-US"/>
              <a:t>What additional support or resources do you think would be necessary to effectively implement these approaches in real-world classrooms?</a:t>
            </a:r>
            <a:endParaRPr/>
          </a:p>
          <a:p>
            <a:pPr indent="-50800" lvl="0" marL="228600" rtl="0" algn="l">
              <a:lnSpc>
                <a:spcPct val="100000"/>
              </a:lnSpc>
              <a:spcBef>
                <a:spcPts val="1000"/>
              </a:spcBef>
              <a:spcAft>
                <a:spcPts val="1000"/>
              </a:spcAft>
              <a:buClr>
                <a:schemeClr val="dk1"/>
              </a:buClr>
              <a:buSzPts val="28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8" name="Shape 178"/>
        <p:cNvGrpSpPr/>
        <p:nvPr/>
      </p:nvGrpSpPr>
      <p:grpSpPr>
        <a:xfrm>
          <a:off x="0" y="0"/>
          <a:ext cx="0" cy="0"/>
          <a:chOff x="0" y="0"/>
          <a:chExt cx="0" cy="0"/>
        </a:xfrm>
      </p:grpSpPr>
      <p:sp>
        <p:nvSpPr>
          <p:cNvPr id="179" name="Google Shape;179;p2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80" name="Google Shape;180;p20"/>
          <p:cNvSpPr/>
          <p:nvPr/>
        </p:nvSpPr>
        <p:spPr>
          <a:xfrm flipH="1" rot="5400000">
            <a:off x="-1417458" y="1417619"/>
            <a:ext cx="6875700" cy="4040700"/>
          </a:xfrm>
          <a:prstGeom prst="rect">
            <a:avLst/>
          </a:prstGeom>
          <a:gradFill>
            <a:gsLst>
              <a:gs pos="0">
                <a:srgbClr val="000000"/>
              </a:gs>
              <a:gs pos="100000">
                <a:srgbClr val="0F4861"/>
              </a:gs>
            </a:gsLst>
            <a:lin ang="18599929"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81" name="Google Shape;181;p20"/>
          <p:cNvSpPr/>
          <p:nvPr/>
        </p:nvSpPr>
        <p:spPr>
          <a:xfrm rot="-5400000">
            <a:off x="-158549" y="2660421"/>
            <a:ext cx="4355700" cy="4038600"/>
          </a:xfrm>
          <a:prstGeom prst="rect">
            <a:avLst/>
          </a:prstGeom>
          <a:gradFill>
            <a:gsLst>
              <a:gs pos="0">
                <a:srgbClr val="156082">
                  <a:alpha val="49019"/>
                </a:srgbClr>
              </a:gs>
              <a:gs pos="100000">
                <a:srgbClr val="0A3041">
                  <a:alpha val="0"/>
                </a:srgbClr>
              </a:gs>
            </a:gsLst>
            <a:lin ang="113999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82" name="Google Shape;182;p20"/>
          <p:cNvSpPr/>
          <p:nvPr/>
        </p:nvSpPr>
        <p:spPr>
          <a:xfrm flipH="1" rot="-5400000">
            <a:off x="-1180946" y="1638150"/>
            <a:ext cx="6857700" cy="3581400"/>
          </a:xfrm>
          <a:prstGeom prst="rect">
            <a:avLst/>
          </a:prstGeom>
          <a:gradFill>
            <a:gsLst>
              <a:gs pos="0">
                <a:srgbClr val="000000">
                  <a:alpha val="58039"/>
                </a:srgbClr>
              </a:gs>
              <a:gs pos="69000">
                <a:srgbClr val="156082">
                  <a:alpha val="0"/>
                </a:srgbClr>
              </a:gs>
              <a:gs pos="100000">
                <a:srgbClr val="156082">
                  <a:alpha val="0"/>
                </a:srgbClr>
              </a:gs>
            </a:gsLst>
            <a:lin ang="13199916"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83" name="Google Shape;183;p20"/>
          <p:cNvSpPr/>
          <p:nvPr/>
        </p:nvSpPr>
        <p:spPr>
          <a:xfrm rot="6100492">
            <a:off x="-752289" y="1199324"/>
            <a:ext cx="4811682" cy="4091540"/>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43AFE2">
                  <a:alpha val="0"/>
                </a:srgbClr>
              </a:gs>
              <a:gs pos="39000">
                <a:srgbClr val="43AFE2">
                  <a:alpha val="0"/>
                </a:srgbClr>
              </a:gs>
              <a:gs pos="100000">
                <a:srgbClr val="0F4861">
                  <a:alpha val="25098"/>
                </a:srgbClr>
              </a:gs>
            </a:gsLst>
            <a:lin ang="18599929"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84" name="Google Shape;184;p20"/>
          <p:cNvSpPr txBox="1"/>
          <p:nvPr>
            <p:ph type="title"/>
          </p:nvPr>
        </p:nvSpPr>
        <p:spPr>
          <a:xfrm>
            <a:off x="251050" y="2767100"/>
            <a:ext cx="3677100" cy="14787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Play"/>
              <a:buNone/>
            </a:pPr>
            <a:r>
              <a:rPr lang="en-US" sz="4800">
                <a:solidFill>
                  <a:schemeClr val="lt1"/>
                </a:solidFill>
              </a:rPr>
              <a:t>Contact Information</a:t>
            </a:r>
            <a:endParaRPr sz="4800">
              <a:solidFill>
                <a:srgbClr val="FFFFFF"/>
              </a:solidFill>
            </a:endParaRPr>
          </a:p>
        </p:txBody>
      </p:sp>
      <p:sp>
        <p:nvSpPr>
          <p:cNvPr id="185" name="Google Shape;185;p20"/>
          <p:cNvSpPr txBox="1"/>
          <p:nvPr>
            <p:ph idx="2" type="body"/>
          </p:nvPr>
        </p:nvSpPr>
        <p:spPr>
          <a:xfrm>
            <a:off x="4301568" y="1136312"/>
            <a:ext cx="7419300" cy="3109500"/>
          </a:xfrm>
          <a:prstGeom prst="rect">
            <a:avLst/>
          </a:prstGeom>
          <a:noFill/>
          <a:ln>
            <a:noFill/>
          </a:ln>
        </p:spPr>
        <p:txBody>
          <a:bodyPr anchorCtr="0" anchor="t" bIns="45700" lIns="91425" spcFirstLastPara="1" rIns="91425" wrap="square" tIns="45700">
            <a:noAutofit/>
          </a:bodyPr>
          <a:lstStyle/>
          <a:p>
            <a:pPr indent="0" lvl="0" marL="0" rtl="0" algn="l">
              <a:lnSpc>
                <a:spcPct val="120000"/>
              </a:lnSpc>
              <a:spcBef>
                <a:spcPts val="1000"/>
              </a:spcBef>
              <a:spcAft>
                <a:spcPts val="0"/>
              </a:spcAft>
              <a:buClr>
                <a:schemeClr val="dk1"/>
              </a:buClr>
              <a:buSzPts val="1946"/>
              <a:buNone/>
            </a:pPr>
            <a:r>
              <a:rPr lang="en-US" sz="2400">
                <a:solidFill>
                  <a:srgbClr val="202729"/>
                </a:solidFill>
                <a:latin typeface="Calibri"/>
                <a:ea typeface="Calibri"/>
                <a:cs typeface="Calibri"/>
                <a:sym typeface="Calibri"/>
              </a:rPr>
              <a:t>Adnan Yilmaz, University of Stirling, UK</a:t>
            </a:r>
            <a:endParaRPr/>
          </a:p>
          <a:p>
            <a:pPr indent="0" lvl="0" marL="0" rtl="0" algn="l">
              <a:lnSpc>
                <a:spcPct val="120000"/>
              </a:lnSpc>
              <a:spcBef>
                <a:spcPts val="1000"/>
              </a:spcBef>
              <a:spcAft>
                <a:spcPts val="0"/>
              </a:spcAft>
              <a:buClr>
                <a:schemeClr val="dk1"/>
              </a:buClr>
              <a:buSzPts val="1946"/>
              <a:buNone/>
            </a:pPr>
            <a:r>
              <a:rPr lang="en-US" sz="2400">
                <a:solidFill>
                  <a:srgbClr val="0000FF"/>
                </a:solidFill>
                <a:latin typeface="Calibri"/>
                <a:ea typeface="Calibri"/>
                <a:cs typeface="Calibri"/>
                <a:sym typeface="Calibri"/>
              </a:rPr>
              <a:t>adnan.yilmaz@stir.ac.uk </a:t>
            </a:r>
            <a:endParaRPr/>
          </a:p>
          <a:p>
            <a:pPr indent="0" lvl="0" marL="0" rtl="0" algn="l">
              <a:lnSpc>
                <a:spcPct val="90000"/>
              </a:lnSpc>
              <a:spcBef>
                <a:spcPts val="1000"/>
              </a:spcBef>
              <a:spcAft>
                <a:spcPts val="0"/>
              </a:spcAft>
              <a:buClr>
                <a:schemeClr val="dk1"/>
              </a:buClr>
              <a:buSzPts val="1946"/>
              <a:buNone/>
            </a:pPr>
            <a:r>
              <a:t/>
            </a:r>
            <a:endParaRPr sz="2400">
              <a:solidFill>
                <a:srgbClr val="202729"/>
              </a:solidFill>
              <a:latin typeface="Calibri"/>
              <a:ea typeface="Calibri"/>
              <a:cs typeface="Calibri"/>
              <a:sym typeface="Calibri"/>
            </a:endParaRPr>
          </a:p>
          <a:p>
            <a:pPr indent="0" lvl="0" marL="0" rtl="0" algn="l">
              <a:lnSpc>
                <a:spcPct val="90000"/>
              </a:lnSpc>
              <a:spcBef>
                <a:spcPts val="1000"/>
              </a:spcBef>
              <a:spcAft>
                <a:spcPts val="0"/>
              </a:spcAft>
              <a:buClr>
                <a:schemeClr val="dk1"/>
              </a:buClr>
              <a:buSzPts val="1946"/>
              <a:buNone/>
            </a:pPr>
            <a:r>
              <a:rPr lang="en-US" sz="2400">
                <a:solidFill>
                  <a:srgbClr val="202729"/>
                </a:solidFill>
                <a:latin typeface="Calibri"/>
                <a:ea typeface="Calibri"/>
                <a:cs typeface="Calibri"/>
                <a:sym typeface="Calibri"/>
              </a:rPr>
              <a:t>Servet Celik, Trabzon University, Türkiye</a:t>
            </a:r>
            <a:endParaRPr/>
          </a:p>
          <a:p>
            <a:pPr indent="0" lvl="0" marL="0" rtl="0" algn="l">
              <a:lnSpc>
                <a:spcPct val="90000"/>
              </a:lnSpc>
              <a:spcBef>
                <a:spcPts val="1000"/>
              </a:spcBef>
              <a:spcAft>
                <a:spcPts val="0"/>
              </a:spcAft>
              <a:buClr>
                <a:schemeClr val="dk1"/>
              </a:buClr>
              <a:buSzPts val="1946"/>
              <a:buNone/>
            </a:pPr>
            <a:r>
              <a:rPr lang="en-US" sz="2400">
                <a:solidFill>
                  <a:srgbClr val="0000FF"/>
                </a:solidFill>
                <a:latin typeface="Calibri"/>
                <a:ea typeface="Calibri"/>
                <a:cs typeface="Calibri"/>
                <a:sym typeface="Calibri"/>
              </a:rPr>
              <a:t>servet61@trabzon.edu.tr </a:t>
            </a:r>
            <a:endParaRPr/>
          </a:p>
          <a:p>
            <a:pPr indent="0" lvl="0" marL="0" rtl="0" algn="l">
              <a:lnSpc>
                <a:spcPct val="90000"/>
              </a:lnSpc>
              <a:spcBef>
                <a:spcPts val="1000"/>
              </a:spcBef>
              <a:spcAft>
                <a:spcPts val="0"/>
              </a:spcAft>
              <a:buClr>
                <a:schemeClr val="dk1"/>
              </a:buClr>
              <a:buSzPts val="1946"/>
              <a:buNone/>
            </a:pPr>
            <a:r>
              <a:t/>
            </a:r>
            <a:endParaRPr sz="2400">
              <a:solidFill>
                <a:srgbClr val="202729"/>
              </a:solidFill>
              <a:latin typeface="Calibri"/>
              <a:ea typeface="Calibri"/>
              <a:cs typeface="Calibri"/>
              <a:sym typeface="Calibri"/>
            </a:endParaRPr>
          </a:p>
          <a:p>
            <a:pPr indent="0" lvl="0" marL="0" rtl="0" algn="l">
              <a:lnSpc>
                <a:spcPct val="90000"/>
              </a:lnSpc>
              <a:spcBef>
                <a:spcPts val="1000"/>
              </a:spcBef>
              <a:spcAft>
                <a:spcPts val="0"/>
              </a:spcAft>
              <a:buClr>
                <a:schemeClr val="dk1"/>
              </a:buClr>
              <a:buSzPts val="1946"/>
              <a:buNone/>
            </a:pPr>
            <a:r>
              <a:rPr lang="en-US" sz="2400">
                <a:solidFill>
                  <a:srgbClr val="202729"/>
                </a:solidFill>
                <a:latin typeface="Calibri"/>
                <a:ea typeface="Calibri"/>
                <a:cs typeface="Calibri"/>
                <a:sym typeface="Calibri"/>
              </a:rPr>
              <a:t>Samina Rana, Higher Education Department, Pakistan</a:t>
            </a:r>
            <a:endParaRPr/>
          </a:p>
          <a:p>
            <a:pPr indent="0" lvl="0" marL="0" rtl="0" algn="l">
              <a:lnSpc>
                <a:spcPct val="90000"/>
              </a:lnSpc>
              <a:spcBef>
                <a:spcPts val="1000"/>
              </a:spcBef>
              <a:spcAft>
                <a:spcPts val="0"/>
              </a:spcAft>
              <a:buClr>
                <a:schemeClr val="dk1"/>
              </a:buClr>
              <a:buSzPts val="1946"/>
              <a:buNone/>
            </a:pPr>
            <a:r>
              <a:rPr lang="en-US" sz="2400">
                <a:solidFill>
                  <a:srgbClr val="0000FF"/>
                </a:solidFill>
                <a:latin typeface="Calibri"/>
                <a:ea typeface="Calibri"/>
                <a:cs typeface="Calibri"/>
                <a:sym typeface="Calibri"/>
              </a:rPr>
              <a:t>saminarana09@gmail.com </a:t>
            </a:r>
            <a:endParaRPr/>
          </a:p>
          <a:p>
            <a:pPr indent="0" lvl="0" marL="0" rtl="0" algn="l">
              <a:lnSpc>
                <a:spcPct val="90000"/>
              </a:lnSpc>
              <a:spcBef>
                <a:spcPts val="1000"/>
              </a:spcBef>
              <a:spcAft>
                <a:spcPts val="0"/>
              </a:spcAft>
              <a:buClr>
                <a:schemeClr val="dk1"/>
              </a:buClr>
              <a:buSzPts val="1946"/>
              <a:buNone/>
            </a:pPr>
            <a:r>
              <a:t/>
            </a:r>
            <a:endParaRPr sz="2400">
              <a:solidFill>
                <a:srgbClr val="0000FF"/>
              </a:solidFill>
              <a:latin typeface="Calibri"/>
              <a:ea typeface="Calibri"/>
              <a:cs typeface="Calibri"/>
              <a:sym typeface="Calibri"/>
            </a:endParaRPr>
          </a:p>
          <a:p>
            <a:pPr indent="0" lvl="0" marL="0" rtl="0" algn="l">
              <a:lnSpc>
                <a:spcPct val="90000"/>
              </a:lnSpc>
              <a:spcBef>
                <a:spcPts val="1000"/>
              </a:spcBef>
              <a:spcAft>
                <a:spcPts val="0"/>
              </a:spcAft>
              <a:buClr>
                <a:schemeClr val="dk1"/>
              </a:buClr>
              <a:buSzPts val="1946"/>
              <a:buNone/>
            </a:pPr>
            <a:r>
              <a:rPr lang="en-US" sz="2400">
                <a:solidFill>
                  <a:schemeClr val="hlink"/>
                </a:solidFill>
                <a:uFill>
                  <a:noFill/>
                </a:uFill>
                <a:latin typeface="Calibri"/>
                <a:ea typeface="Calibri"/>
                <a:cs typeface="Calibri"/>
                <a:sym typeface="Calibri"/>
                <a:hlinkClick r:id="rId3"/>
              </a:rPr>
              <a:t>https://justpedagogies.stir.ac.uk/</a:t>
            </a:r>
            <a:r>
              <a:rPr lang="en-US" sz="2400">
                <a:solidFill>
                  <a:srgbClr val="0000FF"/>
                </a:solidFill>
                <a:latin typeface="Calibri"/>
                <a:ea typeface="Calibri"/>
                <a:cs typeface="Calibri"/>
                <a:sym typeface="Calibri"/>
              </a:rPr>
              <a:t>  </a:t>
            </a:r>
            <a:endParaRPr b="1" sz="2400"/>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